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07" r:id="rId16"/>
    <p:sldId id="325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ppyppp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574" autoAdjust="0"/>
  </p:normalViewPr>
  <p:slideViewPr>
    <p:cSldViewPr>
      <p:cViewPr>
        <p:scale>
          <a:sx n="60" d="100"/>
          <a:sy n="60" d="100"/>
        </p:scale>
        <p:origin x="-184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518CC-257B-492C-863A-251991FFDFEC}" type="datetimeFigureOut">
              <a:rPr lang="th-TH" smtClean="0"/>
              <a:pPr/>
              <a:t>30/06/55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AE3D8-8842-4276-841A-2C5C32E085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01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DD22204-2B2B-4E59-B09D-4169F33E75D9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4946D6-A442-4F7C-84A7-F8C73F3B97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8C17E-AD10-46C7-814C-8CAA2ECC9FA3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625AC-D332-4DF8-A56F-469621D47C03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B7307-2B36-442A-B3DD-329AE4DD7E37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F68A18-F6EB-4256-862D-7900B9A3168E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FB018-0DE3-4F24-8D87-462262C151E9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8D01F9-78F0-413D-B205-4779A598DFE2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49B7D5-817E-48D3-B860-95F38C92AD6D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21ACBD-3A13-46A2-B049-B6CDE016DE95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7E026-83BF-4D4D-8675-54ACA1A831A0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0A5E3E-9536-41E8-99FD-8D12CF13EB90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F3F624-AB13-43B8-9F1C-ABA2FCD7D284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A4E1BA-FDF7-4956-AE45-291C8F498074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D13991-8DBC-490C-AB82-FB85CD2B6B18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AB0CFB-A9A9-4BF6-91C1-49B4272EEE04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25FFF5-AA56-48B3-8C07-8427BE812AA1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2884DA-F031-4D8F-BDFD-B5DA255BCC2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skntraining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training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skntraining.org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training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training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training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4" name="รูปภาพ 13" descr="KU logo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728" y="0"/>
            <a:ext cx="936000" cy="899214"/>
          </a:xfrm>
          <a:prstGeom prst="rect">
            <a:avLst/>
          </a:prstGeom>
        </p:spPr>
      </p:pic>
      <p:grpSp>
        <p:nvGrpSpPr>
          <p:cNvPr id="12" name="กลุ่ม 11"/>
          <p:cNvGrpSpPr/>
          <p:nvPr userDrawn="1"/>
        </p:nvGrpSpPr>
        <p:grpSpPr>
          <a:xfrm>
            <a:off x="2035162" y="71414"/>
            <a:ext cx="5037168" cy="741229"/>
            <a:chOff x="1963723" y="384015"/>
            <a:chExt cx="5037168" cy="741229"/>
          </a:xfrm>
        </p:grpSpPr>
        <p:sp>
          <p:nvSpPr>
            <p:cNvPr id="13" name="TextBox 12"/>
            <p:cNvSpPr txBox="1"/>
            <p:nvPr/>
          </p:nvSpPr>
          <p:spPr>
            <a:xfrm>
              <a:off x="1963723" y="384015"/>
              <a:ext cx="5037168" cy="74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1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regon LDO" pitchFamily="34" charset="0"/>
                </a:rPr>
                <a:t>MACBETH</a:t>
              </a:r>
            </a:p>
            <a:p>
              <a:pPr algn="ctr">
                <a:lnSpc>
                  <a:spcPts val="1700"/>
                </a:lnSpc>
              </a:pPr>
              <a:r>
                <a:rPr lang="en-US" sz="1400" spc="-100" baseline="0" dirty="0">
                  <a:latin typeface="Arial Narrow" pitchFamily="34" charset="0"/>
                </a:rPr>
                <a:t>Market Access </a:t>
              </a:r>
              <a:r>
                <a:rPr lang="en-US" sz="1400" spc="-100" baseline="0" dirty="0" smtClean="0">
                  <a:latin typeface="Arial Narrow" pitchFamily="34" charset="0"/>
                </a:rPr>
                <a:t>through </a:t>
              </a:r>
              <a:r>
                <a:rPr lang="en-US" sz="1400" spc="-100" baseline="0" dirty="0">
                  <a:latin typeface="Arial Narrow" pitchFamily="34" charset="0"/>
                </a:rPr>
                <a:t>Competency Based Education </a:t>
              </a:r>
              <a:r>
                <a:rPr lang="en-US" sz="1400" spc="-100" baseline="0" dirty="0" smtClean="0">
                  <a:latin typeface="Arial Narrow" pitchFamily="34" charset="0"/>
                </a:rPr>
                <a:t>and </a:t>
              </a:r>
              <a:r>
                <a:rPr lang="en-US" sz="1400" spc="-100" baseline="0" dirty="0">
                  <a:latin typeface="Arial Narrow" pitchFamily="34" charset="0"/>
                </a:rPr>
                <a:t>Training in Horticulture</a:t>
              </a:r>
              <a:endParaRPr lang="th-TH" sz="1400" spc="-100" baseline="0" dirty="0">
                <a:latin typeface="Arial Narrow" pitchFamily="34" charset="0"/>
              </a:endParaRPr>
            </a:p>
          </p:txBody>
        </p:sp>
        <p:cxnSp>
          <p:nvCxnSpPr>
            <p:cNvPr id="15" name="ตัวเชื่อมต่อตรง 14"/>
            <p:cNvCxnSpPr/>
            <p:nvPr/>
          </p:nvCxnSpPr>
          <p:spPr>
            <a:xfrm>
              <a:off x="2357421" y="812643"/>
              <a:ext cx="424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8" descr="MSU-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2012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01488-B011-4271-A554-0C6C2E3C807A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F7E9F-214A-4FF0-B7B6-DE0333F861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BC2F9-F1F9-49F4-BDD5-5C3ADE751D0E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AA5F5-B1E8-4D26-997C-4729FE07AE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48"/>
            <a:ext cx="8229600" cy="822960"/>
          </a:xfrm>
        </p:spPr>
        <p:txBody>
          <a:bodyPr/>
          <a:lstStyle>
            <a:lvl1pPr>
              <a:lnSpc>
                <a:spcPct val="80000"/>
              </a:lnSpc>
              <a:defRPr lang="en-GB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049"/>
            <a:ext cx="7772400" cy="1362075"/>
          </a:xfrm>
        </p:spPr>
        <p:txBody>
          <a:bodyPr anchor="t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40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3862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รูปภาพ 14" descr="KU log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728" y="100894"/>
            <a:ext cx="936000" cy="899214"/>
          </a:xfrm>
          <a:prstGeom prst="rect">
            <a:avLst/>
          </a:prstGeom>
        </p:spPr>
      </p:pic>
      <p:grpSp>
        <p:nvGrpSpPr>
          <p:cNvPr id="7" name="กลุ่ม 6"/>
          <p:cNvGrpSpPr/>
          <p:nvPr userDrawn="1"/>
        </p:nvGrpSpPr>
        <p:grpSpPr>
          <a:xfrm>
            <a:off x="2035162" y="71414"/>
            <a:ext cx="5037168" cy="741229"/>
            <a:chOff x="1963723" y="384015"/>
            <a:chExt cx="5037168" cy="741229"/>
          </a:xfrm>
        </p:grpSpPr>
        <p:sp>
          <p:nvSpPr>
            <p:cNvPr id="8" name="TextBox 7"/>
            <p:cNvSpPr txBox="1"/>
            <p:nvPr/>
          </p:nvSpPr>
          <p:spPr>
            <a:xfrm>
              <a:off x="1963723" y="384015"/>
              <a:ext cx="5037168" cy="74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1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regon LDO" pitchFamily="34" charset="0"/>
                </a:rPr>
                <a:t>MACBETH</a:t>
              </a:r>
            </a:p>
            <a:p>
              <a:pPr algn="ctr">
                <a:lnSpc>
                  <a:spcPts val="1700"/>
                </a:lnSpc>
              </a:pPr>
              <a:r>
                <a:rPr lang="en-US" sz="1400" spc="-100" baseline="0" dirty="0">
                  <a:latin typeface="Arial Narrow" pitchFamily="34" charset="0"/>
                </a:rPr>
                <a:t>Market Access </a:t>
              </a:r>
              <a:r>
                <a:rPr lang="en-US" sz="1400" spc="-100" baseline="0" dirty="0" smtClean="0">
                  <a:latin typeface="Arial Narrow" pitchFamily="34" charset="0"/>
                </a:rPr>
                <a:t>through </a:t>
              </a:r>
              <a:r>
                <a:rPr lang="en-US" sz="1400" spc="-100" baseline="0" dirty="0">
                  <a:latin typeface="Arial Narrow" pitchFamily="34" charset="0"/>
                </a:rPr>
                <a:t>Competency Based Education </a:t>
              </a:r>
              <a:r>
                <a:rPr lang="en-US" sz="1400" spc="-100" baseline="0" dirty="0" smtClean="0">
                  <a:latin typeface="Arial Narrow" pitchFamily="34" charset="0"/>
                </a:rPr>
                <a:t>and </a:t>
              </a:r>
              <a:r>
                <a:rPr lang="en-US" sz="1400" spc="-100" baseline="0" dirty="0">
                  <a:latin typeface="Arial Narrow" pitchFamily="34" charset="0"/>
                </a:rPr>
                <a:t>Training in Horticulture</a:t>
              </a:r>
              <a:endParaRPr lang="th-TH" sz="1400" spc="-100" baseline="0" dirty="0">
                <a:latin typeface="Arial Narrow" pitchFamily="34" charset="0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2357421" y="812643"/>
              <a:ext cx="424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8" descr="MSU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2012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48"/>
            <a:ext cx="8229600" cy="822960"/>
          </a:xfr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07209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1800"/>
            </a:lvl4pPr>
            <a:lvl5pPr>
              <a:spcBef>
                <a:spcPts val="0"/>
              </a:spcBef>
              <a:spcAft>
                <a:spcPts val="12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07209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1800"/>
            </a:lvl4pPr>
            <a:lvl5pPr>
              <a:spcBef>
                <a:spcPts val="0"/>
              </a:spcBef>
              <a:spcAft>
                <a:spcPts val="12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48"/>
            <a:ext cx="8229600" cy="822960"/>
          </a:xfr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44055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44055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48"/>
            <a:ext cx="8229600" cy="822960"/>
          </a:xfr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 smtClean="0"/>
              <a:t>© 2012 </a:t>
            </a:r>
            <a:r>
              <a:rPr lang="th-TH" sz="1000" dirty="0" smtClean="0"/>
              <a:t>มหาวิทยาลัยแห่งมลรัฐมิชิแกนและมหาวิทยาลัยเกษตรศาสตร์</a:t>
            </a:r>
            <a:r>
              <a:rPr lang="th-TH" sz="1000" baseline="0" dirty="0" smtClean="0"/>
              <a:t> </a:t>
            </a:r>
            <a:r>
              <a:rPr lang="th-TH" sz="1000" dirty="0" smtClean="0"/>
              <a:t>แหล่งที่มา</a:t>
            </a:r>
            <a:r>
              <a:rPr lang="en-US" sz="1000" dirty="0" smtClean="0"/>
              <a:t> 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http://www.fskntraining.org</a:t>
            </a:r>
            <a:r>
              <a:rPr lang="en-US" sz="1000" dirty="0" smtClean="0"/>
              <a:t>, CC-BY-SA</a:t>
            </a:r>
            <a:endParaRPr lang="en-GB" sz="1000" dirty="0"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F8FFE-8F4C-412F-A64F-766DC9FD8B8A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A866-CE21-48A1-A387-BDC6444A21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347B6-143E-4CAE-85EE-28411230DB7B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5E7E-3552-4CD6-BCB0-66F66E31B7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6CAA524-C97D-4B16-8800-CC77D1058F64}" type="datetimeFigureOut">
              <a:rPr lang="en-US"/>
              <a:pPr/>
              <a:t>6/30/2012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451ED58-AE3B-434B-A779-8D329E92410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kntraining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kntraining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642910" y="1974518"/>
            <a:ext cx="7772400" cy="1471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6600" b="1" dirty="0" smtClean="0">
                <a:solidFill>
                  <a:schemeClr val="tx1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โรงงานและสภาพแวดล้อม</a:t>
            </a:r>
            <a:endParaRPr lang="en-US" sz="6600" b="1" dirty="0" smtClean="0">
              <a:solidFill>
                <a:schemeClr val="tx1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/>
          <a:lstStyle/>
          <a:p>
            <a:r>
              <a:rPr lang="en-US" sz="6000" b="1" dirty="0" smtClean="0">
                <a:effectLst/>
                <a:latin typeface="Browallia New" pitchFamily="34" charset="-34"/>
                <a:cs typeface="Browallia New" pitchFamily="34" charset="-34"/>
              </a:rPr>
              <a:t>FSKN 2</a:t>
            </a:r>
            <a:endParaRPr lang="th-TH" sz="6000" b="1" dirty="0"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การเก็บรักษา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142984"/>
            <a:ext cx="4896544" cy="5072098"/>
          </a:xfrm>
        </p:spPr>
        <p:txBody>
          <a:bodyPr/>
          <a:lstStyle/>
          <a:p>
            <a:pPr algn="thaiDist">
              <a:spcBef>
                <a:spcPct val="0"/>
              </a:spcBef>
            </a:pPr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ต้องเก็บรักษาวัตถุดิบและผลิตภัณฑ์อาหาร ภายใต้สภาวะที่สามารถป้องกันการปนเปื้อนทางกายภาพ เคมี จุลินท</a:t>
            </a:r>
            <a:r>
              <a:rPr lang="th-TH" b="1" dirty="0" err="1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รีย์</a:t>
            </a:r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และสารก่อภูมิแพ้ รวมทั้งการเสื่อมเสียของอาหารและบรรจุภัณฑ์</a:t>
            </a:r>
            <a:endParaRPr lang="en-US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spcBef>
                <a:spcPct val="0"/>
              </a:spcBef>
            </a:pPr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บริเวณเก็บรักษา เป็นบริเวณที่มีความเสี่ยงสูง</a:t>
            </a:r>
            <a:endParaRPr lang="en-US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spcBef>
                <a:spcPct val="0"/>
              </a:spcBef>
            </a:pPr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ควรควบคุมขั้นตอนการขนย้าย</a:t>
            </a:r>
            <a:endParaRPr lang="en-GB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6" name="Picture 2" descr="C:\Users\Kevin\Pictures\Technical Library\Website AB 013.jpg"/>
          <p:cNvPicPr>
            <a:picLocks noChangeAspect="1" noChangeArrowheads="1"/>
          </p:cNvPicPr>
          <p:nvPr/>
        </p:nvPicPr>
        <p:blipFill>
          <a:blip r:embed="rId3" cstate="print"/>
          <a:srcRect t="13324" b="7945"/>
          <a:stretch>
            <a:fillRect/>
          </a:stretch>
        </p:blipFill>
        <p:spPr bwMode="auto">
          <a:xfrm>
            <a:off x="251520" y="1196752"/>
            <a:ext cx="3744416" cy="44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ของเสีย</a:t>
            </a:r>
            <a:endParaRPr lang="en-GB" sz="5400" b="1" dirty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sz="half" idx="1"/>
          </p:nvPr>
        </p:nvSpPr>
        <p:spPr>
          <a:xfrm>
            <a:off x="3923928" y="1412776"/>
            <a:ext cx="5040560" cy="5072098"/>
          </a:xfrm>
        </p:spPr>
        <p:txBody>
          <a:bodyPr/>
          <a:lstStyle/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จัดเก็บของเสียในภาชนะปิด และแยกออกจากบริเวณเก็บรักษาสิ่งต่างๆของส่วนการผลิต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ควรมีขั้นตอน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การกำจัดของเสีย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ป้องกันแมลงและสัตว์อื่น เช่น สัตว์กัดแทะ และแมลงบิน เป็นต้น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0697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4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หน้าต่างและประตู</a:t>
            </a:r>
            <a:endParaRPr lang="en-GB" sz="4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>
          <a:xfrm>
            <a:off x="3851920" y="1214422"/>
            <a:ext cx="5040560" cy="5072098"/>
          </a:xfrm>
        </p:spPr>
        <p:txBody>
          <a:bodyPr/>
          <a:lstStyle/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เป็นจุดเสี่ยงของการบุกรุกจากแมลงและสัตว์อื่นและการปนเปื้อนอื่นๆ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ปิดและติดตั้งตาข่ายที่หน้าต่างและประตู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หน้าต่างกระจก เป็นจุดเสี่ยงที่มีโอกาสทำให้เกิดการปนเปื้อนได้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ควรมีขั้นตอนควบคุมการปิดประตู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5899" b="11508"/>
          <a:stretch>
            <a:fillRect/>
          </a:stretch>
        </p:blipFill>
        <p:spPr>
          <a:xfrm>
            <a:off x="323528" y="1340768"/>
            <a:ext cx="3322712" cy="41044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แสงสว่าง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5400600" cy="5072098"/>
          </a:xfrm>
        </p:spPr>
        <p:txBody>
          <a:bodyPr/>
          <a:lstStyle/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ความเข้มของแสงสว่างเพียงพอต่อการปฏิบัติงานได้อย่างถูกต้องตลอดเวลา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สีของแสงไฟที่เหมาะสมมีความสำคัญอย่างยิ่งต่อการตรวจสอบ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คำนึงถึงแสงสว่างในบริเวณการเก็บรักษา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ใส่ใจขั้นตอนการบำรุงรักษาระบบแสงสว่าง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4784"/>
            <a:ext cx="274664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การตรวจติดตาม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21508" name="Content Placeholder 7"/>
          <p:cNvSpPr>
            <a:spLocks noGrp="1"/>
          </p:cNvSpPr>
          <p:nvPr>
            <p:ph sz="half" idx="2"/>
          </p:nvPr>
        </p:nvSpPr>
        <p:spPr>
          <a:xfrm>
            <a:off x="3635896" y="1214422"/>
            <a:ext cx="5256584" cy="5072098"/>
          </a:xfrm>
        </p:spPr>
        <p:txBody>
          <a:bodyPr/>
          <a:lstStyle/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ตระหนักถึงความสำคัญของการตรวจสอบโรงงานและบริเวณโดยรอบอย่างสม่ำเสมอ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ควรดำเนินมาตรการแก้ไขทันทีเท่าที่เป็นไปได้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/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ให้ความรู้มาตรฐานที่จำเป็นแก่พนักงาน และกระตุ้นให้เกิดการรายงานกลับ(</a:t>
            </a:r>
            <a:r>
              <a:rPr lang="en-GB" sz="3200" b="1" dirty="0" smtClean="0">
                <a:latin typeface="Browallia New" pitchFamily="34" charset="-34"/>
                <a:cs typeface="Browallia New" pitchFamily="34" charset="-34"/>
              </a:rPr>
              <a:t>feedback</a:t>
            </a:r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4422"/>
          <a:stretch>
            <a:fillRect/>
          </a:stretch>
        </p:blipFill>
        <p:spPr>
          <a:xfrm>
            <a:off x="251520" y="1484784"/>
            <a:ext cx="3178696" cy="38843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772400" cy="1362075"/>
          </a:xfrm>
        </p:spPr>
        <p:txBody>
          <a:bodyPr anchor="ctr"/>
          <a:lstStyle/>
          <a:p>
            <a:r>
              <a:rPr lang="th-TH" sz="6000" dirty="0" smtClean="0">
                <a:latin typeface="Browallia New" pitchFamily="34" charset="-34"/>
                <a:cs typeface="Browallia New" pitchFamily="34" charset="-34"/>
              </a:rPr>
              <a:t>คำถาม?</a:t>
            </a:r>
            <a:endParaRPr lang="th-TH" sz="60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algn="thaiDist"/>
            <a:r>
              <a:rPr lang="th-TH" sz="4400" b="1" dirty="0" smtClean="0">
                <a:solidFill>
                  <a:srgbClr val="3333FF"/>
                </a:solidFill>
                <a:latin typeface="Browallia New" pitchFamily="34" charset="-34"/>
                <a:cs typeface="Browallia New" pitchFamily="34" charset="-34"/>
              </a:rPr>
              <a:t>การขออนุญาตเพื่อเผยแพร่ซ้ำ</a:t>
            </a:r>
            <a:endParaRPr sz="4400" b="1" dirty="0" smtClean="0">
              <a:solidFill>
                <a:srgbClr val="3333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algn="thaiDist">
              <a:lnSpc>
                <a:spcPct val="80000"/>
              </a:lnSpc>
              <a:spcBef>
                <a:spcPct val="0"/>
              </a:spcBef>
            </a:pP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© 2012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มหาวิทยาลัยแห่งมลรัฐมิชิแกน และมหาวิทยาลัยเกษตรศาสตร์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อนุญาตให้เผยแพร่ดัดแปลงโดยต้องระบุที่มา และต้องเผยแพร่งานดัดแปลงโดยใช้สัญญาอนุญาตเดียวกัน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(Creative Commons Attribution-Share Alike 3.0 </a:t>
            </a:r>
            <a:r>
              <a:rPr lang="en-US" sz="2800" b="1" dirty="0" err="1" smtClean="0">
                <a:latin typeface="Browallia New" pitchFamily="34" charset="-34"/>
                <a:cs typeface="Browallia New" pitchFamily="34" charset="-34"/>
              </a:rPr>
              <a:t>Unported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; CC-BY-SA).</a:t>
            </a:r>
          </a:p>
          <a:p>
            <a:pPr algn="thaiDist">
              <a:lnSpc>
                <a:spcPct val="80000"/>
              </a:lnSpc>
              <a:spcBef>
                <a:spcPct val="0"/>
              </a:spcBef>
            </a:pPr>
            <a:endParaRPr lang="en-US" sz="1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>
              <a:lnSpc>
                <a:spcPct val="80000"/>
              </a:lnSpc>
              <a:spcBef>
                <a:spcPct val="0"/>
              </a:spcBef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แหล่งที่มา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: © 2009 Global Food Safety Initiative and Michigan State University,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แหล่งที่มา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  <a:hlinkClick r:id="rId3"/>
              </a:rPr>
              <a:t>http://www.fskntraining.org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อนุญาตให้เผยแพร่ดัดแปลงโดยต้องระบุที่มา และต้องเผยแพร่งานดัดแปลงโดยใช้สัญญาอนุญาตเดียวกัน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(CC-BY-SA).</a:t>
            </a:r>
          </a:p>
          <a:p>
            <a:pPr algn="thaiDist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1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>
              <a:lnSpc>
                <a:spcPct val="80000"/>
              </a:lnSpc>
              <a:spcBef>
                <a:spcPct val="0"/>
              </a:spcBef>
            </a:pPr>
            <a:r>
              <a:rPr lang="th-TH" sz="28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สามารถตรวจสอบสำเนาใบอนุญาตขอเผยแพร่ ได้ที่        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  <a:hlinkClick r:id="rId4"/>
              </a:rPr>
              <a:t>http://creativecommons.org/licenses/by-sa/3.0/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 </a:t>
            </a:r>
            <a:r>
              <a:rPr lang="th-TH" sz="28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หรือส่งจดหมายไปยัง</a:t>
            </a:r>
            <a:r>
              <a:rPr lang="en-US" sz="28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Creative Commons, 559 Nathan Abbott Way, Stanford, California 94305, USA. </a:t>
            </a:r>
            <a:endParaRPr lang="en-GB" sz="28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228600"/>
            <a:ext cx="20002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22325"/>
          </a:xfrm>
        </p:spPr>
        <p:txBody>
          <a:bodyPr/>
          <a:lstStyle/>
          <a:p>
            <a:pPr algn="l"/>
            <a:r>
              <a:rPr lang="en-GB" sz="4400" b="1" dirty="0" smtClean="0">
                <a:solidFill>
                  <a:srgbClr val="3333FF"/>
                </a:solidFill>
                <a:latin typeface="Browallia New" pitchFamily="34" charset="-34"/>
                <a:cs typeface="Browallia New" pitchFamily="34" charset="-34"/>
              </a:rPr>
              <a:t>License to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929187"/>
          </a:xfrm>
        </p:spPr>
        <p:txBody>
          <a:bodyPr>
            <a:noAutofit/>
          </a:bodyPr>
          <a:lstStyle/>
          <a:p>
            <a:pPr algn="thaiDi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© 2012 Michigan State University, and Global Food Safety Initiative, licensed using Creative Commons Attribution-Share Alike 3.0 </a:t>
            </a:r>
            <a:r>
              <a:rPr lang="en-US" sz="2400" b="1" dirty="0" err="1" smtClean="0">
                <a:latin typeface="Browallia New" pitchFamily="34" charset="-34"/>
                <a:cs typeface="Browallia New" pitchFamily="34" charset="-34"/>
              </a:rPr>
              <a:t>Unported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 (CC-BY-SA).</a:t>
            </a:r>
          </a:p>
          <a:p>
            <a:pPr algn="thaiDi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Source: © 2009 Global Food Safety Initiative and Michigan State University, original at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  <a:hlinkClick r:id="rId3"/>
              </a:rPr>
              <a:t>http://www.fskntraining.org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, licensed using Creative Commons Attribution-Share Alike 3.0 </a:t>
            </a:r>
            <a:r>
              <a:rPr lang="en-US" sz="2400" b="1" dirty="0" err="1" smtClean="0">
                <a:latin typeface="Browallia New" pitchFamily="34" charset="-34"/>
                <a:cs typeface="Browallia New" pitchFamily="34" charset="-34"/>
              </a:rPr>
              <a:t>Unported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algn="thaiDi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To view a copy of this license, visit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  <a:hlinkClick r:id="rId4"/>
              </a:rPr>
              <a:t>http://creativecommons.org/licenses/by-sa/3.0/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 r send a letter to Creative Commons, 559 Nathan Abbott Way, Stanford, California 94305, USA. </a:t>
            </a:r>
            <a:endParaRPr lang="en-GB" sz="24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28936"/>
            <a:ext cx="2000232" cy="69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97072" y="1700808"/>
            <a:ext cx="8568952" cy="4800600"/>
          </a:xfrm>
        </p:spPr>
        <p:txBody>
          <a:bodyPr/>
          <a:lstStyle/>
          <a:p>
            <a:pPr algn="thaiDist" eaLnBrk="1" hangingPunct="1">
              <a:buFont typeface="Arial" pitchFamily="34" charset="0"/>
              <a:buChar char="•"/>
            </a:pPr>
            <a:r>
              <a:rPr lang="th-TH" sz="44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องค์กรต้องมั่นใจได้ว่า</a:t>
            </a:r>
            <a:r>
              <a:rPr lang="th-TH" sz="48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th-TH" sz="48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โรงงานมีการบำรุงรักษา เพื่อป้องกันการปนเปื้อน และสามารถผลิตอาหารที่ปลอดภัยได้</a:t>
            </a:r>
            <a:endParaRPr lang="en-GB" sz="4800" b="1" dirty="0" smtClean="0">
              <a:solidFill>
                <a:srgbClr val="336600"/>
              </a:solidFill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04948" y="30480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3333FF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GFSI</a:t>
            </a:r>
            <a:r>
              <a:rPr lang="th-TH" sz="5400" b="1" dirty="0">
                <a:solidFill>
                  <a:srgbClr val="3333FF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ระดับพื้นฐาน</a:t>
            </a:r>
            <a:endParaRPr lang="en-US" sz="5400" dirty="0">
              <a:solidFill>
                <a:srgbClr val="3333FF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หัวข้อการนำเสนอ</a:t>
            </a:r>
            <a:endParaRPr lang="en-GB" sz="48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499350" cy="4800600"/>
          </a:xfrm>
        </p:spPr>
        <p:txBody>
          <a:bodyPr/>
          <a:lstStyle/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สถานที่ตั้ง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การบำรุงรักษาบริเวณรอบโรงงาน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การออกแบบและแผนผังของโรงงาน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โครงสร้างต่างๆของโรงงาน</a:t>
            </a: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การบำรุงรักษาโรงงาน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หน้าต่างและประตู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แสงสว่าง</a:t>
            </a:r>
            <a:r>
              <a:rPr lang="en-GB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858864" y="-24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สถานที่ตั้ง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sz="half" idx="2"/>
          </p:nvPr>
        </p:nvSpPr>
        <p:spPr>
          <a:xfrm>
            <a:off x="3347864" y="836712"/>
            <a:ext cx="5688632" cy="4664075"/>
          </a:xfrm>
        </p:spPr>
        <p:txBody>
          <a:bodyPr/>
          <a:lstStyle/>
          <a:p>
            <a:pPr marL="0" indent="19050" algn="thaiDist">
              <a:buNone/>
            </a:pPr>
            <a:r>
              <a:rPr lang="th-TH" sz="3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กิจกรรมของธุรกิจท้องถิ่น ไม่ส่งผลกระทบต่อความปลอดภัยและคุณภาพของผลิตภัณฑ์</a:t>
            </a:r>
            <a:endParaRPr lang="en-GB" sz="3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buFont typeface="Wingdings 2" pitchFamily="18" charset="2"/>
              <a:buNone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- 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ฝุ่น</a:t>
            </a:r>
            <a:endParaRPr lang="en-US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buFont typeface="Wingdings 2" pitchFamily="18" charset="2"/>
              <a:buNone/>
            </a:pP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- 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ควัน</a:t>
            </a:r>
          </a:p>
          <a:p>
            <a:pPr algn="thaiDist">
              <a:buFont typeface="Wingdings 2" pitchFamily="18" charset="2"/>
              <a:buNone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- 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กลิ่น</a:t>
            </a:r>
          </a:p>
          <a:p>
            <a:pPr algn="thaiDist">
              <a:buFont typeface="Wingdings 2" pitchFamily="18" charset="2"/>
              <a:buNone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- 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สารระเหย</a:t>
            </a:r>
          </a:p>
          <a:p>
            <a:pPr algn="thaiDist">
              <a:buFont typeface="Wingdings 2" pitchFamily="18" charset="2"/>
              <a:buNone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-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ระบบระบายน้ำสาธารณะ</a:t>
            </a:r>
          </a:p>
          <a:p>
            <a:pPr algn="thaiDist">
              <a:buFont typeface="Wingdings 2" pitchFamily="18" charset="2"/>
              <a:buNone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	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-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แหล่งหลบซ่อนของแมลงและสัตว์อื่น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1556792"/>
            <a:ext cx="2952328" cy="37421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85786" y="7142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การบำรุงรักษาบริเวณรอบโรงงาน</a:t>
            </a:r>
            <a:endParaRPr lang="en-GB" sz="48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sz="half" idx="2"/>
          </p:nvPr>
        </p:nvSpPr>
        <p:spPr>
          <a:xfrm>
            <a:off x="3214936" y="1499106"/>
            <a:ext cx="5548114" cy="4664075"/>
          </a:xfrm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เก็บอุปกรณ์เครื่องมืออย่างเหมาะสม กำจัดขยะและของเสีย</a:t>
            </a:r>
            <a:r>
              <a:rPr lang="en-US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และตัดวัชพืชหรือหญ้าที่ขึ้นอยู่บริเวณรอบโรงงาน</a:t>
            </a:r>
          </a:p>
          <a:p>
            <a:pPr lvl="1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บำรุงรักษาถนน สนาม และที่จอดรถ</a:t>
            </a:r>
            <a:endParaRPr lang="en-US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มีระบบระบายน้ำอย่างเพียงพอ</a:t>
            </a:r>
            <a:endParaRPr lang="en-US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ควบคุมระบบการบำบัดของเสียและกำจัดขยะ ไม่ให้เป็นแหล่งของการปนเปื้อน</a:t>
            </a:r>
            <a:endParaRPr lang="en-US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buFont typeface="Arial" pitchFamily="34" charset="0"/>
              <a:buChar char="•"/>
            </a:pP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4" y="1499106"/>
            <a:ext cx="2819400" cy="38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827584" y="-99392"/>
            <a:ext cx="7499350" cy="93823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/>
            </a:r>
            <a:br>
              <a:rPr lang="en-GB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</a:br>
            <a:r>
              <a:rPr lang="th-TH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การออกแบบและแผนผัง</a:t>
            </a:r>
            <a:r>
              <a:rPr lang="en-GB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/>
            </a:r>
            <a:br>
              <a:rPr lang="en-GB" sz="48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</a:br>
            <a:endParaRPr lang="en-GB" sz="48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5791200"/>
          </a:xfrm>
        </p:spPr>
        <p:txBody>
          <a:bodyPr/>
          <a:lstStyle/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มีพื้นที่เพียงพอสำหรับการจัดวางอุปกรณ์ เครื่องมือ และเก็บรักษาวัสดุสิ่งของเพื่อสะดวกต่อการบำรุงรักษา และปฏิบัติงานได้ถูกสุขลักษณะ</a:t>
            </a: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ควรมีทางเข้าเพียงทางเดียว(หากเป็นไปได้)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มีสิ่งอำนวยความสะดวกสำหรับการล้างมืออย่างเพียงพอบริเวณทางเข้าการผลิตและบริเวณสำคัญ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มีสิ่งอำนวยความสะดวกในห้องน้ำอย่างเพียงพอและพร้อมใช้งาน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ต้องน้ำใช้เพียงพอ และมาจากแหล่งที่เหมาะสม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ต้องออกแบบระบบท่อ และท่อมีขนาดเหมาะสม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ปฏิบัติงานอย่างระมัดระวัง เพื่อลดโอกาสปนเปื้อนของอาหาร พื้นผิวสัมผัสอาหาร หรือบรรจุภัณฑ์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มีการควบคุมด้านความปลอดภัยอาหารและการปฏิบัติงานอย่าง</a:t>
            </a: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เพียงพ</a:t>
            </a: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อ</a:t>
            </a:r>
            <a:endParaRPr lang="en-US" sz="26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lvl="1" algn="thaiDist">
              <a:spcAft>
                <a:spcPts val="600"/>
              </a:spcAft>
              <a:buFont typeface="Arial" pitchFamily="34" charset="0"/>
              <a:buChar char="•"/>
            </a:pPr>
            <a:r>
              <a:rPr lang="th-TH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มีการออกแบบที่มีประสิทธิภาพ</a:t>
            </a:r>
            <a:r>
              <a:rPr lang="en-US" sz="26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– 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มีการแบ่งบริเวณและ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การปฏิบัติงาน โดยใช้บริเวณที่ตั้ง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,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เวลา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,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ฉากกั้น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,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การหมุนเวียนอากาศ</a:t>
            </a:r>
            <a:r>
              <a:rPr lang="en-US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 </a:t>
            </a:r>
            <a:r>
              <a:rPr lang="th-TH" sz="2400" b="1" dirty="0" smtClean="0">
                <a:solidFill>
                  <a:srgbClr val="3366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และระบบปิด</a:t>
            </a:r>
            <a:endParaRPr lang="en-US" sz="2400" b="1" dirty="0" smtClean="0">
              <a:solidFill>
                <a:srgbClr val="336600"/>
              </a:solidFill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โครงสร้าง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sz="half" idx="2"/>
          </p:nvPr>
        </p:nvSpPr>
        <p:spPr>
          <a:xfrm>
            <a:off x="2267744" y="980728"/>
            <a:ext cx="6456864" cy="5072098"/>
          </a:xfrm>
        </p:spPr>
        <p:txBody>
          <a:bodyPr/>
          <a:lstStyle/>
          <a:p>
            <a:pPr marL="361950" lvl="1" indent="-188913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0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โรงงานควรออกแบบและสร้างจากวัสดุที่เหมาะสม  ให้สามารถทำความสะอาดพื้น ผนัง และเพดานได้อย่างทั่วถึง</a:t>
            </a:r>
            <a:endParaRPr lang="en-US" sz="30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marL="361950" lvl="1" indent="-188913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0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ป้องกันการปนเปื้อนจากหยดน้ำ น้ำที่ควบแน่นจากช่องและท่อลงสู่อาหาร พื้นผิวสัมผัสอาหาร หรือวัสดุบรรจุภัณฑ์อาหาร</a:t>
            </a:r>
            <a:endParaRPr lang="en-US" sz="30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marL="361950" lvl="1" indent="-188913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0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มีการระบายอากาศเพียงพอ เพื่อลดกลิ่นและไอน้ำ ป้องกันไม่ให้เกิดการปนเปื้อนสู่อาหาร</a:t>
            </a:r>
            <a:endParaRPr lang="en-US" sz="30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marL="361950" lvl="1" indent="-188913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0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มีมุ้งลวด หรือการป้องกันอื่นที่เพียงพอ เพื่อป้องกันแมลงและสัตว์อื่น เช่น แมลงบิน หนู  และนก เป็นต้น</a:t>
            </a:r>
            <a:endParaRPr lang="en-US" sz="30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>
              <a:buFont typeface="Arial" pitchFamily="34" charset="0"/>
              <a:buChar char="•"/>
            </a:pPr>
            <a:endParaRPr lang="en-GB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6" name="Picture 4" descr="Stainless 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8722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โครงสร้าง</a:t>
            </a:r>
            <a:endParaRPr lang="en-GB" sz="5400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836712"/>
            <a:ext cx="5184576" cy="5072098"/>
          </a:xfrm>
        </p:spPr>
        <p:txBody>
          <a:bodyPr/>
          <a:lstStyle/>
          <a:p>
            <a:pPr algn="thaiDist" eaLnBrk="1" hangingPunct="1"/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ต้องออกแบบอุปกรณ์เครื่องมือ ให้สามารถทำความสะอาดได้อย่างทั่วถึง และบำรุงรักษาได้อย่างเหมาะสม</a:t>
            </a:r>
            <a:endParaRPr lang="en-US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 eaLnBrk="1" hangingPunct="1"/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พื้นผิวสัมผัสอาหารต้องทนต่อการกัดกร่อน และทำจากวัสดุที่ไม่เป็นพิษ</a:t>
            </a:r>
            <a:endParaRPr lang="en-US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 eaLnBrk="1" hangingPunct="1"/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พื้นผิวสัมผัสอาหารต้องมีสภาพดี ทนทาน และง่ายต่อการทำความสะอาด บำรุงรักษา และฆ่าเชื้อ</a:t>
            </a:r>
            <a:endParaRPr lang="en-US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thaiDist" eaLnBrk="1" hangingPunct="1"/>
            <a:r>
              <a:rPr lang="th-TH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แนวรอยต่อของพื้นผิวสัมผัสอาหารต้องเชื่อมเรียบสนิท หรือบำรุงรักษาเพื่อลดการสะสมของเศษอาหาร  สิ่งสกปรก หรือเศษสารอินทรีย์ได้</a:t>
            </a:r>
            <a:endParaRPr lang="en-GB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5" name="Picture 2" descr="C:\Users\Kevin\Pictures\Technical Library\IMG_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82" y="1121923"/>
            <a:ext cx="339472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5400" b="1" dirty="0" smtClean="0">
                <a:solidFill>
                  <a:srgbClr val="3333FF"/>
                </a:solidFill>
                <a:effectLst/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การดูแลรักษาโรงงาน</a:t>
            </a:r>
            <a:endParaRPr lang="en-GB" sz="5400" b="1" dirty="0" smtClean="0">
              <a:solidFill>
                <a:srgbClr val="3333FF"/>
              </a:solidFill>
              <a:effectLst/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sz="half" idx="2"/>
          </p:nvPr>
        </p:nvSpPr>
        <p:spPr>
          <a:xfrm>
            <a:off x="4211960" y="1285860"/>
            <a:ext cx="4680520" cy="4714908"/>
          </a:xfrm>
        </p:spPr>
        <p:txBody>
          <a:bodyPr/>
          <a:lstStyle/>
          <a:p>
            <a:pPr marL="441325" lvl="1" indent="-268288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ต้องบำรุงรักษาอาคารและโครงสร้างอื่นๆให้มีสภาพดีและถูกสุขลักษณะ</a:t>
            </a:r>
            <a:endParaRPr lang="en-US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marL="441325" lvl="1" indent="-268288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ต้องปิดกั้น อุดรู และติดตั้งตะแกรง เพื่อป้องกันการบุกรุกของแมลงและสัตว์อื่น</a:t>
            </a:r>
          </a:p>
          <a:p>
            <a:pPr marL="441325" lvl="1" indent="-268288" algn="thaiDi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sz="3200" b="1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ต้องทำความสะอาดอาคารและโครงสร้างอย่างสม่ำเสมอ</a:t>
            </a:r>
            <a:endParaRPr lang="en-GB" sz="3200" b="1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724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2&quot;&gt;&lt;property id=&quot;20148&quot; value=&quot;5&quot;/&gt;&lt;property id=&quot;20300&quot; value=&quot;Slide 18 - &amp;quot;License to Reuse&amp;quot;&quot;/&gt;&lt;property id=&quot;20307&quot; value=&quot;259&quot;/&gt;&lt;/object&gt;&lt;object type=&quot;3&quot; unique_id=&quot;10260&quot;&gt;&lt;property id=&quot;20148&quot; value=&quot;5&quot;/&gt;&lt;property id=&quot;20300&quot; value=&quot;Slide 1 - &amp;quot;Water Quality &amp;quot;&quot;/&gt;&lt;property id=&quot;20307&quot; value=&quot;260&quot;/&gt;&lt;/object&gt;&lt;object type=&quot;3&quot; unique_id=&quot;10261&quot;&gt;&lt;property id=&quot;20148&quot; value=&quot;5&quot;/&gt;&lt;property id=&quot;20300&quot; value=&quot;Slide 2 - &amp;quot;GFSI Basic Level&amp;quot;&quot;/&gt;&lt;property id=&quot;20307&quot; value=&quot;261&quot;/&gt;&lt;/object&gt;&lt;object type=&quot;3&quot; unique_id=&quot;10262&quot;&gt;&lt;property id=&quot;20148&quot; value=&quot;5&quot;/&gt;&lt;property id=&quot;20300&quot; value=&quot;Slide 3 - &amp;quot;Outline of Presentation&amp;quot;&quot;/&gt;&lt;property id=&quot;20307&quot; value=&quot;262&quot;/&gt;&lt;/object&gt;&lt;object type=&quot;3&quot; unique_id=&quot;10263&quot;&gt;&lt;property id=&quot;20148&quot; value=&quot;5&quot;/&gt;&lt;property id=&quot;20300&quot; value=&quot;Slide 4 - &amp;quot;The Importance of Water Quality&amp;quot;&quot;/&gt;&lt;property id=&quot;20307&quot; value=&quot;263&quot;/&gt;&lt;/object&gt;&lt;object type=&quot;3&quot; unique_id=&quot;10264&quot;&gt;&lt;property id=&quot;20148&quot; value=&quot;5&quot;/&gt;&lt;property id=&quot;20300&quot; value=&quot;Slide 5 - &amp;quot;Legal Requirements&amp;quot;&quot;/&gt;&lt;property id=&quot;20307&quot; value=&quot;264&quot;/&gt;&lt;/object&gt;&lt;object type=&quot;3&quot; unique_id=&quot;10265&quot;&gt;&lt;property id=&quot;20148&quot; value=&quot;5&quot;/&gt;&lt;property id=&quot;20300&quot; value=&quot;Slide 6 - &amp;quot;Codex Requirements – Facilities&amp;quot;&quot;/&gt;&lt;property id=&quot;20307&quot; value=&quot;265&quot;/&gt;&lt;/object&gt;&lt;object type=&quot;3&quot; unique_id=&quot;10266&quot;&gt;&lt;property id=&quot;20148&quot; value=&quot;5&quot;/&gt;&lt;property id=&quot;20300&quot; value=&quot;Slide 7 - &amp;quot;Codex Requirements – Facilities&amp;quot;&quot;/&gt;&lt;property id=&quot;20307&quot; value=&quot;266&quot;/&gt;&lt;/object&gt;&lt;object type=&quot;3&quot; unique_id=&quot;10267&quot;&gt;&lt;property id=&quot;20148&quot; value=&quot;5&quot;/&gt;&lt;property id=&quot;20300&quot; value=&quot;Slide 8 - &amp;quot;Codex Requirements – Water in Contact with Food&amp;quot;&quot;/&gt;&lt;property id=&quot;20307&quot; value=&quot;267&quot;/&gt;&lt;/object&gt;&lt;object type=&quot;3&quot; unique_id=&quot;10268&quot;&gt;&lt;property id=&quot;20148&quot; value=&quot;5&quot;/&gt;&lt;property id=&quot;20300&quot; value=&quot;Slide 9 - &amp;quot;Codex Requirements – Water in Contact with Food&amp;quot;&quot;/&gt;&lt;property id=&quot;20307&quot; value=&quot;268&quot;/&gt;&lt;/object&gt;&lt;object type=&quot;3&quot; unique_id=&quot;10269&quot;&gt;&lt;property id=&quot;20148&quot; value=&quot;5&quot;/&gt;&lt;property id=&quot;20300&quot; value=&quot;Slide 10 - &amp;quot;Codex Requirements&amp;quot;&quot;/&gt;&lt;property id=&quot;20307&quot; value=&quot;269&quot;/&gt;&lt;/object&gt;&lt;object type=&quot;3&quot; unique_id=&quot;10270&quot;&gt;&lt;property id=&quot;20148&quot; value=&quot;5&quot;/&gt;&lt;property id=&quot;20300&quot; value=&quot;Slide 11 - &amp;quot;Proper Construction of Wells and Plumbing Systems &amp;quot;&quot;/&gt;&lt;property id=&quot;20307&quot; value=&quot;270&quot;/&gt;&lt;/object&gt;&lt;object type=&quot;3&quot; unique_id=&quot;10271&quot;&gt;&lt;property id=&quot;20148&quot; value=&quot;5&quot;/&gt;&lt;property id=&quot;20300&quot; value=&quot;Slide 12 - &amp;quot;Facility Requirements&amp;quot;&quot;/&gt;&lt;property id=&quot;20307&quot; value=&quot;271&quot;/&gt;&lt;/object&gt;&lt;object type=&quot;3&quot; unique_id=&quot;10272&quot;&gt;&lt;property id=&quot;20148&quot; value=&quot;5&quot;/&gt;&lt;property id=&quot;20300&quot; value=&quot;Slide 13 - &amp;quot;On-Site Water Treatment&amp;quot;&quot;/&gt;&lt;property id=&quot;20307&quot; value=&quot;272&quot;/&gt;&lt;/object&gt;&lt;object type=&quot;3&quot; unique_id=&quot;10273&quot;&gt;&lt;property id=&quot;20148&quot; value=&quot;5&quot;/&gt;&lt;property id=&quot;20300&quot; value=&quot;Slide 14 - &amp;quot;Facility Requirements&amp;quot;&quot;/&gt;&lt;property id=&quot;20307&quot; value=&quot;273&quot;/&gt;&lt;/object&gt;&lt;object type=&quot;3&quot; unique_id=&quot;10274&quot;&gt;&lt;property id=&quot;20148&quot; value=&quot;5&quot;/&gt;&lt;property id=&quot;20300&quot; value=&quot;Slide 15 - &amp;quot;Cross Connections and Backflow&amp;quot;&quot;/&gt;&lt;property id=&quot;20307&quot; value=&quot;274&quot;/&gt;&lt;/object&gt;&lt;object type=&quot;3&quot; unique_id=&quot;10275&quot;&gt;&lt;property id=&quot;20148&quot; value=&quot;5&quot;/&gt;&lt;property id=&quot;20300&quot; value=&quot;Slide 16 - &amp;quot;Management&amp;quot;&quot;/&gt;&lt;property id=&quot;20307&quot; value=&quot;275&quot;/&gt;&lt;/object&gt;&lt;object type=&quot;3&quot; unique_id=&quot;10276&quot;&gt;&lt;property id=&quot;20148&quot; value=&quot;5&quot;/&gt;&lt;property id=&quot;20300&quot; value=&quot;Slide 17 - &amp;quot;Questions?&amp;quot;&quot;/&gt;&lt;property id=&quot;20307&quot; value=&quot;27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Calibri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878</Words>
  <Application>Microsoft Office PowerPoint</Application>
  <PresentationFormat>On-screen Show (4:3)</PresentationFormat>
  <Paragraphs>98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โรงงานและสภาพแวดล้อม</vt:lpstr>
      <vt:lpstr>PowerPoint Presentation</vt:lpstr>
      <vt:lpstr>หัวข้อการนำเสนอ</vt:lpstr>
      <vt:lpstr>สถานที่ตั้ง</vt:lpstr>
      <vt:lpstr>การบำรุงรักษาบริเวณรอบโรงงาน</vt:lpstr>
      <vt:lpstr> การออกแบบและแผนผัง </vt:lpstr>
      <vt:lpstr>โครงสร้าง</vt:lpstr>
      <vt:lpstr>โครงสร้าง</vt:lpstr>
      <vt:lpstr>การดูแลรักษาโรงงาน</vt:lpstr>
      <vt:lpstr>การเก็บรักษา</vt:lpstr>
      <vt:lpstr>ของเสีย</vt:lpstr>
      <vt:lpstr>หน้าต่างและประตู</vt:lpstr>
      <vt:lpstr>แสงสว่าง</vt:lpstr>
      <vt:lpstr>การตรวจติดตาม</vt:lpstr>
      <vt:lpstr>คำถาม?</vt:lpstr>
      <vt:lpstr>การขออนุญาตเพื่อเผยแพร่ซ้ำ</vt:lpstr>
      <vt:lpstr>License to Reuse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Windows_7</cp:lastModifiedBy>
  <cp:revision>98</cp:revision>
  <dcterms:created xsi:type="dcterms:W3CDTF">2009-10-15T16:34:14Z</dcterms:created>
  <dcterms:modified xsi:type="dcterms:W3CDTF">2012-06-30T08:39:37Z</dcterms:modified>
</cp:coreProperties>
</file>