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8" r:id="rId2"/>
    <p:sldId id="309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11" r:id="rId14"/>
    <p:sldId id="310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ppyppp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494" autoAdjust="0"/>
  </p:normalViewPr>
  <p:slideViewPr>
    <p:cSldViewPr>
      <p:cViewPr>
        <p:scale>
          <a:sx n="60" d="100"/>
          <a:sy n="60" d="100"/>
        </p:scale>
        <p:origin x="-70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518CC-257B-492C-863A-251991FFDFEC}" type="datetimeFigureOut">
              <a:rPr lang="th-TH" smtClean="0"/>
              <a:pPr/>
              <a:t>03/07/55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AE3D8-8842-4276-841A-2C5C32E085B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DD22204-2B2B-4E59-B09D-4169F33E75D9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4946D6-A442-4F7C-84A7-F8C73F3B979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46D6-A442-4F7C-84A7-F8C73F3B979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46D6-A442-4F7C-84A7-F8C73F3B979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49B7D5-817E-48D3-B860-95F38C92AD6D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21ACBD-3A13-46A2-B049-B6CDE016DE95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skntraining.org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kntraining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fskntraining.org/" TargetMode="Externa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kntraining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kntraining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kntraining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4400"/>
            <a:ext cx="9144000" cy="5943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th-TH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14" name="รูปภาพ 13" descr="KU logo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92728" y="0"/>
            <a:ext cx="936000" cy="899214"/>
          </a:xfrm>
          <a:prstGeom prst="rect">
            <a:avLst/>
          </a:prstGeom>
        </p:spPr>
      </p:pic>
      <p:grpSp>
        <p:nvGrpSpPr>
          <p:cNvPr id="12" name="กลุ่ม 11"/>
          <p:cNvGrpSpPr/>
          <p:nvPr userDrawn="1"/>
        </p:nvGrpSpPr>
        <p:grpSpPr>
          <a:xfrm>
            <a:off x="2035162" y="71414"/>
            <a:ext cx="5037168" cy="741229"/>
            <a:chOff x="1963723" y="384015"/>
            <a:chExt cx="5037168" cy="741229"/>
          </a:xfrm>
        </p:grpSpPr>
        <p:sp>
          <p:nvSpPr>
            <p:cNvPr id="13" name="TextBox 12"/>
            <p:cNvSpPr txBox="1"/>
            <p:nvPr/>
          </p:nvSpPr>
          <p:spPr>
            <a:xfrm>
              <a:off x="1963723" y="384015"/>
              <a:ext cx="5037168" cy="741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spc="100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regon LDO" pitchFamily="34" charset="0"/>
                </a:rPr>
                <a:t>MACBETH</a:t>
              </a:r>
            </a:p>
            <a:p>
              <a:pPr algn="ctr">
                <a:lnSpc>
                  <a:spcPts val="1700"/>
                </a:lnSpc>
              </a:pPr>
              <a:r>
                <a:rPr lang="en-US" sz="1400" spc="-100" baseline="0" dirty="0">
                  <a:latin typeface="Arial Narrow" pitchFamily="34" charset="0"/>
                </a:rPr>
                <a:t>Market Access </a:t>
              </a:r>
              <a:r>
                <a:rPr lang="en-US" sz="1400" spc="-100" baseline="0" dirty="0" smtClean="0">
                  <a:latin typeface="Arial Narrow" pitchFamily="34" charset="0"/>
                </a:rPr>
                <a:t>through </a:t>
              </a:r>
              <a:r>
                <a:rPr lang="en-US" sz="1400" spc="-100" baseline="0" dirty="0">
                  <a:latin typeface="Arial Narrow" pitchFamily="34" charset="0"/>
                </a:rPr>
                <a:t>Competency Based Education </a:t>
              </a:r>
              <a:r>
                <a:rPr lang="en-US" sz="1400" spc="-100" baseline="0" dirty="0" smtClean="0">
                  <a:latin typeface="Arial Narrow" pitchFamily="34" charset="0"/>
                </a:rPr>
                <a:t>and </a:t>
              </a:r>
              <a:r>
                <a:rPr lang="en-US" sz="1400" spc="-100" baseline="0" dirty="0">
                  <a:latin typeface="Arial Narrow" pitchFamily="34" charset="0"/>
                </a:rPr>
                <a:t>Training in Horticulture</a:t>
              </a:r>
              <a:endParaRPr lang="th-TH" sz="1400" spc="-100" baseline="0" dirty="0">
                <a:latin typeface="Arial Narrow" pitchFamily="34" charset="0"/>
              </a:endParaRPr>
            </a:p>
          </p:txBody>
        </p:sp>
        <p:cxnSp>
          <p:nvCxnSpPr>
            <p:cNvPr id="15" name="ตัวเชื่อมต่อตรง 14"/>
            <p:cNvCxnSpPr/>
            <p:nvPr/>
          </p:nvCxnSpPr>
          <p:spPr>
            <a:xfrm>
              <a:off x="2357421" y="812643"/>
              <a:ext cx="4248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8" descr="MSU-logo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142852"/>
            <a:ext cx="20129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001488-B011-4271-A554-0C6C2E3C807A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F7E9F-214A-4FF0-B7B6-DE0333F861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2BC2F9-F1F9-49F4-BDD5-5C3ADE751D0E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AA5F5-B1E8-4D26-997C-4729FE07A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48"/>
            <a:ext cx="8229600" cy="822960"/>
          </a:xfrm>
        </p:spPr>
        <p:txBody>
          <a:bodyPr/>
          <a:lstStyle>
            <a:lvl1pPr>
              <a:lnSpc>
                <a:spcPct val="80000"/>
              </a:lnSpc>
              <a:defRPr lang="en-GB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  <a:lvl2pPr>
              <a:spcBef>
                <a:spcPts val="0"/>
              </a:spcBef>
              <a:spcAft>
                <a:spcPts val="1200"/>
              </a:spcAft>
              <a:defRPr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24049"/>
            <a:ext cx="7772400" cy="1362075"/>
          </a:xfrm>
        </p:spPr>
        <p:txBody>
          <a:bodyPr anchor="t"/>
          <a:lstStyle>
            <a:lvl1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GB" sz="4000" b="1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23862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5" name="รูปภาพ 14" descr="KU logo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92728" y="100894"/>
            <a:ext cx="936000" cy="899214"/>
          </a:xfrm>
          <a:prstGeom prst="rect">
            <a:avLst/>
          </a:prstGeom>
        </p:spPr>
      </p:pic>
      <p:grpSp>
        <p:nvGrpSpPr>
          <p:cNvPr id="7" name="กลุ่ม 6"/>
          <p:cNvGrpSpPr/>
          <p:nvPr userDrawn="1"/>
        </p:nvGrpSpPr>
        <p:grpSpPr>
          <a:xfrm>
            <a:off x="2035162" y="71414"/>
            <a:ext cx="5037168" cy="741229"/>
            <a:chOff x="1963723" y="384015"/>
            <a:chExt cx="5037168" cy="741229"/>
          </a:xfrm>
        </p:grpSpPr>
        <p:sp>
          <p:nvSpPr>
            <p:cNvPr id="8" name="TextBox 7"/>
            <p:cNvSpPr txBox="1"/>
            <p:nvPr/>
          </p:nvSpPr>
          <p:spPr>
            <a:xfrm>
              <a:off x="1963723" y="384015"/>
              <a:ext cx="5037168" cy="741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spc="100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regon LDO" pitchFamily="34" charset="0"/>
                </a:rPr>
                <a:t>MACBETH</a:t>
              </a:r>
            </a:p>
            <a:p>
              <a:pPr algn="ctr">
                <a:lnSpc>
                  <a:spcPts val="1700"/>
                </a:lnSpc>
              </a:pPr>
              <a:r>
                <a:rPr lang="en-US" sz="1400" spc="-100" baseline="0" dirty="0">
                  <a:latin typeface="Arial Narrow" pitchFamily="34" charset="0"/>
                </a:rPr>
                <a:t>Market Access </a:t>
              </a:r>
              <a:r>
                <a:rPr lang="en-US" sz="1400" spc="-100" baseline="0" dirty="0" smtClean="0">
                  <a:latin typeface="Arial Narrow" pitchFamily="34" charset="0"/>
                </a:rPr>
                <a:t>through </a:t>
              </a:r>
              <a:r>
                <a:rPr lang="en-US" sz="1400" spc="-100" baseline="0" dirty="0">
                  <a:latin typeface="Arial Narrow" pitchFamily="34" charset="0"/>
                </a:rPr>
                <a:t>Competency Based Education </a:t>
              </a:r>
              <a:r>
                <a:rPr lang="en-US" sz="1400" spc="-100" baseline="0" dirty="0" smtClean="0">
                  <a:latin typeface="Arial Narrow" pitchFamily="34" charset="0"/>
                </a:rPr>
                <a:t>and </a:t>
              </a:r>
              <a:r>
                <a:rPr lang="en-US" sz="1400" spc="-100" baseline="0" dirty="0">
                  <a:latin typeface="Arial Narrow" pitchFamily="34" charset="0"/>
                </a:rPr>
                <a:t>Training in Horticulture</a:t>
              </a:r>
              <a:endParaRPr lang="th-TH" sz="1400" spc="-100" baseline="0" dirty="0">
                <a:latin typeface="Arial Narrow" pitchFamily="34" charset="0"/>
              </a:endParaRPr>
            </a:p>
          </p:txBody>
        </p:sp>
        <p:cxnSp>
          <p:nvCxnSpPr>
            <p:cNvPr id="9" name="ตัวเชื่อมต่อตรง 8"/>
            <p:cNvCxnSpPr/>
            <p:nvPr/>
          </p:nvCxnSpPr>
          <p:spPr>
            <a:xfrm>
              <a:off x="2357421" y="812643"/>
              <a:ext cx="4248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8" descr="MSU-log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42852"/>
            <a:ext cx="20129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4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48"/>
            <a:ext cx="8229600" cy="822960"/>
          </a:xfrm>
        </p:spPr>
        <p:txBody>
          <a:bodyPr/>
          <a:lstStyle>
            <a:lvl1pPr algn="ct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GB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5072098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/>
            </a:lvl1pPr>
            <a:lvl2pPr>
              <a:spcBef>
                <a:spcPts val="0"/>
              </a:spcBef>
              <a:spcAft>
                <a:spcPts val="1200"/>
              </a:spcAft>
              <a:defRPr sz="2400"/>
            </a:lvl2pPr>
            <a:lvl3pPr>
              <a:spcBef>
                <a:spcPts val="0"/>
              </a:spcBef>
              <a:spcAft>
                <a:spcPts val="1200"/>
              </a:spcAft>
              <a:defRPr sz="2000"/>
            </a:lvl3pPr>
            <a:lvl4pPr>
              <a:spcBef>
                <a:spcPts val="0"/>
              </a:spcBef>
              <a:spcAft>
                <a:spcPts val="1200"/>
              </a:spcAft>
              <a:defRPr sz="1800"/>
            </a:lvl4pPr>
            <a:lvl5pPr>
              <a:spcBef>
                <a:spcPts val="0"/>
              </a:spcBef>
              <a:spcAft>
                <a:spcPts val="12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072098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/>
            </a:lvl1pPr>
            <a:lvl2pPr>
              <a:spcBef>
                <a:spcPts val="0"/>
              </a:spcBef>
              <a:spcAft>
                <a:spcPts val="1200"/>
              </a:spcAft>
              <a:defRPr sz="2400"/>
            </a:lvl2pPr>
            <a:lvl3pPr>
              <a:spcBef>
                <a:spcPts val="0"/>
              </a:spcBef>
              <a:spcAft>
                <a:spcPts val="1200"/>
              </a:spcAft>
              <a:defRPr sz="2000"/>
            </a:lvl3pPr>
            <a:lvl4pPr>
              <a:spcBef>
                <a:spcPts val="0"/>
              </a:spcBef>
              <a:spcAft>
                <a:spcPts val="1200"/>
              </a:spcAft>
              <a:defRPr sz="1800"/>
            </a:lvl4pPr>
            <a:lvl5pPr>
              <a:spcBef>
                <a:spcPts val="0"/>
              </a:spcBef>
              <a:spcAft>
                <a:spcPts val="12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48"/>
            <a:ext cx="8229600" cy="822960"/>
          </a:xfrm>
        </p:spPr>
        <p:txBody>
          <a:bodyPr/>
          <a:lstStyle>
            <a:lvl1pPr algn="ct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GB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7364"/>
            <a:ext cx="4040188" cy="4440556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/>
            </a:lvl1pPr>
            <a:lvl2pPr>
              <a:spcBef>
                <a:spcPts val="0"/>
              </a:spcBef>
              <a:spcAft>
                <a:spcPts val="1200"/>
              </a:spcAft>
              <a:defRPr sz="2000"/>
            </a:lvl2pPr>
            <a:lvl3pPr>
              <a:spcBef>
                <a:spcPts val="0"/>
              </a:spcBef>
              <a:spcAft>
                <a:spcPts val="1200"/>
              </a:spcAft>
              <a:defRPr sz="18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7364"/>
            <a:ext cx="4041775" cy="4440556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/>
            </a:lvl1pPr>
            <a:lvl2pPr>
              <a:spcBef>
                <a:spcPts val="0"/>
              </a:spcBef>
              <a:spcAft>
                <a:spcPts val="1200"/>
              </a:spcAft>
              <a:defRPr sz="2000"/>
            </a:lvl2pPr>
            <a:lvl3pPr>
              <a:spcBef>
                <a:spcPts val="0"/>
              </a:spcBef>
              <a:spcAft>
                <a:spcPts val="1200"/>
              </a:spcAft>
              <a:defRPr sz="18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48"/>
            <a:ext cx="8229600" cy="822960"/>
          </a:xfrm>
        </p:spPr>
        <p:txBody>
          <a:bodyPr/>
          <a:lstStyle>
            <a:lvl1pPr algn="ct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GB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000" dirty="0" smtClean="0"/>
              <a:t>© 2012 </a:t>
            </a:r>
            <a:r>
              <a:rPr lang="th-TH" sz="1000" dirty="0" smtClean="0"/>
              <a:t>มหาวิทยาลัยแห่งมลรัฐมิชิแกนและมหาวิทยาลัยเกษตรศาสตร์</a:t>
            </a:r>
            <a:r>
              <a:rPr lang="th-TH" sz="1000" baseline="0" dirty="0" smtClean="0"/>
              <a:t> </a:t>
            </a:r>
            <a:r>
              <a:rPr lang="th-TH" sz="1000" dirty="0" smtClean="0"/>
              <a:t>แหล่งที่มา</a:t>
            </a:r>
            <a:r>
              <a:rPr lang="en-US" sz="1000" dirty="0" smtClean="0"/>
              <a:t> </a:t>
            </a:r>
            <a:r>
              <a:rPr lang="en-US" sz="1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http://www.fskntraining.org</a:t>
            </a:r>
            <a:r>
              <a:rPr lang="en-US" sz="1000" dirty="0" smtClean="0"/>
              <a:t>, CC-BY-SA</a:t>
            </a:r>
            <a:endParaRPr lang="en-GB" sz="1000" dirty="0">
              <a:latin typeface="Cambria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AF8FFE-8F4C-412F-A64F-766DC9FD8B8A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EA866-CE21-48A1-A387-BDC6444A21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2347B6-143E-4CAE-85EE-28411230DB7B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45E7E-3552-4CD6-BCB0-66F66E31B7B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6CAA524-C97D-4B16-8800-CC77D1058F64}" type="datetimeFigureOut">
              <a:rPr lang="en-US"/>
              <a:pPr/>
              <a:t>7/3/2012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451ED58-AE3B-434B-A779-8D329E92410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kntraining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-sa/3.0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kntraining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2400" cy="1470025"/>
          </a:xfrm>
        </p:spPr>
        <p:txBody>
          <a:bodyPr/>
          <a:lstStyle/>
          <a:p>
            <a:r>
              <a:rPr lang="th-TH" sz="5400" b="1" dirty="0" smtClean="0">
                <a:latin typeface="Browallia New" pitchFamily="34" charset="-34"/>
                <a:cs typeface="Browallia New" pitchFamily="34" charset="-34"/>
              </a:rPr>
              <a:t>บทนำ</a:t>
            </a:r>
            <a:br>
              <a:rPr lang="th-TH" sz="54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en-US" sz="5400" b="1" dirty="0" smtClean="0">
                <a:latin typeface="Browallia New" pitchFamily="34" charset="-34"/>
                <a:cs typeface="Browallia New" pitchFamily="34" charset="-34"/>
              </a:rPr>
              <a:t> FSKN : </a:t>
            </a:r>
            <a:r>
              <a:rPr lang="th-TH" sz="5400" b="1" dirty="0" smtClean="0">
                <a:latin typeface="Browallia New" pitchFamily="34" charset="-34"/>
                <a:cs typeface="Browallia New" pitchFamily="34" charset="-34"/>
              </a:rPr>
              <a:t>หลักสูตรและการดำเนินการ</a:t>
            </a:r>
            <a:endParaRPr lang="th-TH" sz="5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 smtClean="0">
                <a:latin typeface="Browallia New" pitchFamily="34" charset="-34"/>
                <a:cs typeface="Browallia New" pitchFamily="34" charset="-34"/>
              </a:rPr>
              <a:t>FSKN 1</a:t>
            </a:r>
            <a:endParaRPr lang="th-TH" sz="4400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48586"/>
            <a:ext cx="8229600" cy="822960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องค์ประกอบขีดความสามารถ 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FSKN </a:t>
            </a:r>
            <a:br>
              <a:rPr lang="en-US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b="1" dirty="0" smtClean="0">
                <a:latin typeface="Browallia New" pitchFamily="34" charset="-34"/>
                <a:cs typeface="Browallia New" pitchFamily="34" charset="-34"/>
              </a:rPr>
              <a:t>FSKN Competency Matrix)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ข้อกำหนดของธุรกิจระดับพื้นฐานนั้นถูกถ่ายทอดเป็นขีดความสามารถของผู้จัดการความปลอดภัยอาหารในแต่ละคน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ความรู้ความสามารถ จะถูกแบ่งออกเป็น ความรู้,   ความชำนาญ  และลักษณะเฉพาะของบุคคล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ทั้งนี้จะนำมาใช้ในการพัฒนาข้อกำหนดแต่ละระดับพื้นฐาน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FSKN Modules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57200" y="1000144"/>
            <a:ext cx="4186238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โรงงานและสภาพแวดล้อม        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Facilities &amp; Environment 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</a:p>
          <a:p>
            <a:pPr marL="342900" indent="-342900" eaLnBrk="0" hangingPunct="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kumimoji="0" lang="th-TH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สุขอนามัยส่วนบุคคล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Personal Hygiene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kumimoji="0" lang="th-TH" sz="2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คุณภาพน้ำ (</a:t>
            </a:r>
            <a:r>
              <a:rPr lang="en-US" sz="2600" b="1" dirty="0" smtClean="0">
                <a:latin typeface="Browallia New" pitchFamily="34" charset="-34"/>
                <a:cs typeface="Browallia New" pitchFamily="34" charset="-34"/>
              </a:rPr>
              <a:t>Water Quality)</a:t>
            </a:r>
            <a:endParaRPr lang="th-TH" sz="2600" b="1" dirty="0" smtClean="0"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การควบคุมแมลงและสัตว์อื่น             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Pest Control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การทำความสะอาดและการฆ่าเชื้อ   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Cleaning and </a:t>
            </a:r>
            <a:r>
              <a:rPr lang="en-US" sz="2600" b="1" dirty="0" smtClean="0">
                <a:latin typeface="Browallia New" pitchFamily="34" charset="-34"/>
                <a:cs typeface="Browallia New" pitchFamily="34" charset="-34"/>
              </a:rPr>
              <a:t>Disinfection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GB" sz="2600" b="1" dirty="0" smtClean="0"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ข้อกำหนด</a:t>
            </a:r>
            <a:r>
              <a:rPr kumimoji="0" lang="th-TH" sz="26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 (</a:t>
            </a:r>
            <a:r>
              <a:rPr kumimoji="0" lang="en-US" sz="26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specifications)</a:t>
            </a:r>
          </a:p>
          <a:p>
            <a:pPr marL="342900" indent="-342900" eaLnBrk="0" hangingPunct="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th-TH" sz="2600" b="1" baseline="0" dirty="0" smtClean="0">
                <a:latin typeface="Browallia New" pitchFamily="34" charset="-34"/>
                <a:cs typeface="Browallia New" pitchFamily="34" charset="-34"/>
              </a:rPr>
              <a:t>การควบคุมการปนเปื้อนสู่อาหาร 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Product Contamination Control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GB" sz="2600" b="1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648200" y="1000144"/>
            <a:ext cx="4038600" cy="50720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การควบคุมอันตรายในอาหาร     (</a:t>
            </a:r>
            <a:r>
              <a:rPr kumimoji="0" lang="en-US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Control</a:t>
            </a:r>
            <a:r>
              <a:rPr kumimoji="0" lang="en-US" sz="26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 of Hazards)</a:t>
            </a:r>
            <a:endParaRPr kumimoji="0" lang="th-TH" sz="2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การควบคุมสารก่อภูมิแพ้ในอาหาร (</a:t>
            </a:r>
            <a:r>
              <a:rPr lang="en-GB" sz="2600" b="1" dirty="0" smtClean="0">
                <a:latin typeface="Browallia New" pitchFamily="34" charset="-34"/>
                <a:cs typeface="Browallia New" pitchFamily="34" charset="-34"/>
              </a:rPr>
              <a:t>Control of Food Allergens</a:t>
            </a: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de-DE" sz="2600" b="1" dirty="0" smtClean="0"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การจัดการอุบัติการณ์</a:t>
            </a:r>
            <a:r>
              <a:rPr kumimoji="0" lang="th-TH" sz="26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                 (</a:t>
            </a:r>
            <a:r>
              <a:rPr kumimoji="0" lang="en-US" sz="26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Incident Management)</a:t>
            </a:r>
            <a:endParaRPr kumimoji="0" lang="th-TH" sz="2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มาตรการแก้ไข (</a:t>
            </a:r>
            <a:r>
              <a:rPr lang="en-US" sz="2600" b="1" dirty="0" smtClean="0">
                <a:latin typeface="Browallia New" pitchFamily="34" charset="-34"/>
                <a:cs typeface="Browallia New" pitchFamily="34" charset="-34"/>
              </a:rPr>
              <a:t>Corrective Action)</a:t>
            </a:r>
            <a:endParaRPr lang="th-TH" sz="2600" b="1" dirty="0" smtClean="0"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การควบคุมผลิตภัณฑ์ที่ไม่เป็นที่ยอมรับ </a:t>
            </a:r>
            <a:r>
              <a:rPr kumimoji="0" lang="en-US" sz="2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600" b="1" baseline="0" dirty="0" smtClean="0">
                <a:latin typeface="Browallia New" pitchFamily="34" charset="-34"/>
                <a:cs typeface="Browallia New" pitchFamily="34" charset="-34"/>
              </a:rPr>
              <a:t>Control</a:t>
            </a:r>
            <a:r>
              <a:rPr lang="en-US" sz="2600" b="1" dirty="0" smtClean="0">
                <a:latin typeface="Browallia New" pitchFamily="34" charset="-34"/>
                <a:cs typeface="Browallia New" pitchFamily="34" charset="-34"/>
              </a:rPr>
              <a:t> of Non-Conforming Product)</a:t>
            </a:r>
            <a:endParaRPr kumimoji="0" lang="th-TH" sz="2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h-TH" sz="2600" b="1" dirty="0" smtClean="0">
                <a:latin typeface="Browallia New" pitchFamily="34" charset="-34"/>
                <a:cs typeface="Browallia New" pitchFamily="34" charset="-34"/>
              </a:rPr>
              <a:t>การตามสอบย้อนกลับ (</a:t>
            </a:r>
            <a:r>
              <a:rPr lang="en-US" sz="2600" b="1" dirty="0" smtClean="0">
                <a:latin typeface="Browallia New" pitchFamily="34" charset="-34"/>
                <a:cs typeface="Browallia New" pitchFamily="34" charset="-34"/>
              </a:rPr>
              <a:t>Traceability)</a:t>
            </a:r>
            <a:endParaRPr kumimoji="0" lang="en-GB" sz="2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722313" y="2709867"/>
            <a:ext cx="7772400" cy="1362075"/>
          </a:xfrm>
        </p:spPr>
        <p:txBody>
          <a:bodyPr anchor="ctr"/>
          <a:lstStyle/>
          <a:p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คำถาม?</a:t>
            </a:r>
            <a:endParaRPr lang="th-TH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2325"/>
          </a:xfrm>
        </p:spPr>
        <p:txBody>
          <a:bodyPr/>
          <a:lstStyle/>
          <a:p>
            <a:pPr algn="l"/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การขออนุญาตเพื่อเผยแพร่ซ้ำ</a:t>
            </a:r>
            <a:endParaRPr b="1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2918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© 2012 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มหาวิทยาลัยแห่งมลรัฐมิชิแกน และมหาวิทยาลัยเกษตรศาสตร์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อนุญาตให้เผยแพร่ดัดแปลงโดยต้องระบุที่มา และต้องเผยแพร่งานดัดแปลงโดยใช้สัญญาอนุญาตเดียวกัน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(Creative Commons Attribution-Share Alike 3.0 </a:t>
            </a:r>
            <a:r>
              <a:rPr lang="en-US" sz="2800" b="1" dirty="0" err="1" smtClean="0">
                <a:latin typeface="Browallia New" pitchFamily="34" charset="-34"/>
                <a:cs typeface="Browallia New" pitchFamily="34" charset="-34"/>
              </a:rPr>
              <a:t>Unported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; CC-BY-SA).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00" b="1" dirty="0" smtClean="0">
              <a:latin typeface="Browallia New" pitchFamily="34" charset="-34"/>
              <a:cs typeface="Browallia New" pitchFamily="34" charset="-34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แหล่งที่มา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: © 2009 Global Food Safety Initiative and Michigan State University,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แหล่งที่มา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  <a:hlinkClick r:id="rId3"/>
              </a:rPr>
              <a:t>http://www.fskntraining.org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อนุญาตให้เผยแพร่ดัดแปลงโดยต้องระบุที่มา และต้องเผยแพร่งานดัดแปลงโดยใช้สัญญาอนุญาตเดียวกัน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(CC-BY-SA).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en-US" sz="100" b="1" dirty="0" smtClean="0">
              <a:latin typeface="Browallia New" pitchFamily="34" charset="-34"/>
              <a:cs typeface="Browallia New" pitchFamily="34" charset="-34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th-TH" sz="2800" b="1" dirty="0" smtClean="0">
                <a:latin typeface="Browallia New" pitchFamily="34" charset="-34"/>
                <a:ea typeface="Arial Unicode MS" pitchFamily="34" charset="-128"/>
                <a:cs typeface="Browallia New" pitchFamily="34" charset="-34"/>
              </a:rPr>
              <a:t>สามารถตรวจสอบสำเนาใบอนุญาตขอเผยแพร่ ได้ที่        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  <a:hlinkClick r:id="rId4"/>
              </a:rPr>
              <a:t>http://creativecommons.org/licenses/by-sa/3.0/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 </a:t>
            </a:r>
            <a:r>
              <a:rPr lang="th-TH" sz="2800" b="1" dirty="0" smtClean="0">
                <a:latin typeface="Browallia New" pitchFamily="34" charset="-34"/>
                <a:ea typeface="Arial Unicode MS" pitchFamily="34" charset="-128"/>
                <a:cs typeface="Browallia New" pitchFamily="34" charset="-34"/>
              </a:rPr>
              <a:t>หรือส่งจดหมายไปยัง</a:t>
            </a:r>
            <a:r>
              <a:rPr lang="en-US" sz="2800" b="1" dirty="0" smtClean="0">
                <a:latin typeface="Browallia New" pitchFamily="34" charset="-34"/>
                <a:ea typeface="Arial Unicode MS" pitchFamily="34" charset="-128"/>
                <a:cs typeface="Browallia New" pitchFamily="34" charset="-34"/>
              </a:rPr>
              <a:t>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Creative Commons, 559 Nathan Abbott Way, Stanford, California 94305, USA. </a:t>
            </a:r>
            <a:endParaRPr lang="en-GB" sz="2800" b="1" dirty="0" smtClean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6656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50" y="228600"/>
            <a:ext cx="20002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22325"/>
          </a:xfrm>
        </p:spPr>
        <p:txBody>
          <a:bodyPr/>
          <a:lstStyle/>
          <a:p>
            <a:pPr algn="l"/>
            <a:r>
              <a:rPr lang="en-GB" b="1" dirty="0" smtClean="0">
                <a:latin typeface="Browallia New" pitchFamily="34" charset="-34"/>
                <a:cs typeface="Browallia New" pitchFamily="34" charset="-34"/>
              </a:rPr>
              <a:t>License to Reuse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2918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© 2012 Michigan State University, and Global Food Safety Initiative, licensed using Creative Commons Attribution-Share Alike 3.0 </a:t>
            </a:r>
            <a:r>
              <a:rPr lang="en-US" sz="2400" b="1" dirty="0" err="1" smtClean="0">
                <a:latin typeface="Browallia New" pitchFamily="34" charset="-34"/>
                <a:cs typeface="Browallia New" pitchFamily="34" charset="-34"/>
              </a:rPr>
              <a:t>Unported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 (CC-BY-SA).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Source: © 2009 Global Food Safety Initiative and Michigan State University, original at 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  <a:hlinkClick r:id="rId3"/>
              </a:rPr>
              <a:t>http://www.fskntraining.org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, licensed using Creative Commons Attribution-Share Alike 3.0 </a:t>
            </a:r>
            <a:r>
              <a:rPr lang="en-US" sz="2400" b="1" dirty="0" err="1" smtClean="0">
                <a:latin typeface="Browallia New" pitchFamily="34" charset="-34"/>
                <a:cs typeface="Browallia New" pitchFamily="34" charset="-34"/>
              </a:rPr>
              <a:t>Unported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.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To view a copy of this license, visit 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  <a:hlinkClick r:id="rId4"/>
              </a:rPr>
              <a:t>http://creativecommons.org/licenses/by-sa/3.0/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 r send a letter to Creative Commons, 559 Nathan Abbott Way, Stanford, California 94305, USA. </a:t>
            </a:r>
            <a:endParaRPr lang="en-GB" sz="2400" b="1" dirty="0" smtClean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228936"/>
            <a:ext cx="2000232" cy="69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ตลาดการค้าโลกและ 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FSKN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3" name="กลุ่ม 12"/>
          <p:cNvGrpSpPr/>
          <p:nvPr/>
        </p:nvGrpSpPr>
        <p:grpSpPr>
          <a:xfrm>
            <a:off x="428596" y="1214422"/>
            <a:ext cx="8286808" cy="5286411"/>
            <a:chOff x="428596" y="1214422"/>
            <a:chExt cx="8286808" cy="5286411"/>
          </a:xfrm>
        </p:grpSpPr>
        <p:sp>
          <p:nvSpPr>
            <p:cNvPr id="7" name="สี่เหลี่ยมผืนผ้า 6"/>
            <p:cNvSpPr/>
            <p:nvPr/>
          </p:nvSpPr>
          <p:spPr>
            <a:xfrm>
              <a:off x="3571868" y="1214422"/>
              <a:ext cx="2000264" cy="142876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Browallia New" pitchFamily="34" charset="-34"/>
                  <a:cs typeface="Browallia New" pitchFamily="34" charset="-34"/>
                </a:rPr>
                <a:t>GFSI</a:t>
              </a:r>
            </a:p>
            <a:p>
              <a:pPr algn="ctr"/>
              <a:r>
                <a:rPr lang="th-TH" sz="2800" b="1" dirty="0" smtClean="0">
                  <a:latin typeface="Browallia New" pitchFamily="34" charset="-34"/>
                  <a:cs typeface="Browallia New" pitchFamily="34" charset="-34"/>
                </a:rPr>
                <a:t>คณะกรรมการบริหาร</a:t>
              </a:r>
              <a:endParaRPr lang="th-TH" sz="28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6429388" y="1428736"/>
              <a:ext cx="1571636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latin typeface="Browallia New" pitchFamily="34" charset="-34"/>
                  <a:cs typeface="Browallia New" pitchFamily="34" charset="-34"/>
                </a:rPr>
                <a:t>คณะที่ปรึกษา</a:t>
              </a:r>
              <a:endParaRPr lang="th-TH" sz="28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1071538" y="2714620"/>
              <a:ext cx="2071702" cy="7239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latin typeface="Browallia New" pitchFamily="34" charset="-34"/>
                  <a:cs typeface="Browallia New" pitchFamily="34" charset="-34"/>
                </a:rPr>
                <a:t>ผู้มีส่วนได้ส่วนเสีย</a:t>
              </a:r>
              <a:endParaRPr lang="th-TH" sz="24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428596" y="4214818"/>
              <a:ext cx="2286016" cy="219600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i="1" dirty="0" smtClean="0">
                  <a:solidFill>
                    <a:schemeClr val="tx1"/>
                  </a:solidFill>
                  <a:latin typeface="Browallia New" pitchFamily="34" charset="-34"/>
                  <a:cs typeface="Browallia New" pitchFamily="34" charset="-34"/>
                </a:rPr>
                <a:t>วิธีปฏิบัติที่ดีตามหลักความปลอดภัยอาหาร</a:t>
              </a:r>
            </a:p>
            <a:p>
              <a:pPr algn="ctr"/>
              <a:endParaRPr lang="th-TH" sz="2000" b="1" dirty="0" smtClean="0">
                <a:solidFill>
                  <a:srgbClr val="663300"/>
                </a:solidFill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เอกสารแนะนำข้อควรปฏิบัติ</a:t>
              </a: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ห่วงโซ่</a:t>
              </a:r>
              <a:r>
                <a:rPr lang="th-TH" sz="2000" b="1" dirty="0" err="1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อุปทาน</a:t>
              </a:r>
              <a:endParaRPr lang="th-TH" sz="2000" b="1" dirty="0" smtClean="0">
                <a:solidFill>
                  <a:srgbClr val="663300"/>
                </a:solidFill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การรับรองคุณภาพ</a:t>
              </a: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การเปรียบเทียบแข่งขัน</a:t>
              </a:r>
              <a:endParaRPr lang="th-TH" sz="2000" b="1" dirty="0">
                <a:solidFill>
                  <a:srgbClr val="663300"/>
                </a:solidFill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3428992" y="4214818"/>
              <a:ext cx="2286016" cy="219600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i="1" dirty="0" smtClean="0">
                  <a:solidFill>
                    <a:schemeClr val="tx1"/>
                  </a:solidFill>
                  <a:latin typeface="Browallia New" pitchFamily="34" charset="-34"/>
                  <a:cs typeface="Browallia New" pitchFamily="34" charset="-34"/>
                </a:rPr>
                <a:t>ตลาดการค้าโลก</a:t>
              </a:r>
            </a:p>
            <a:p>
              <a:pPr algn="ctr"/>
              <a:endParaRPr lang="th-TH" sz="2000" b="1" dirty="0" smtClean="0">
                <a:solidFill>
                  <a:srgbClr val="663300"/>
                </a:solidFill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การพัฒนาด้วยเครื่องมือบริหารอย่างง่าย</a:t>
              </a:r>
            </a:p>
            <a:p>
              <a:pPr algn="ctr"/>
              <a:r>
                <a:rPr lang="en-US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“Toolkit”</a:t>
              </a:r>
            </a:p>
            <a:p>
              <a:pPr algn="ctr"/>
              <a:r>
                <a:rPr lang="th-TH" sz="2000" b="1" dirty="0" smtClean="0">
                  <a:solidFill>
                    <a:srgbClr val="663300"/>
                  </a:solidFill>
                  <a:latin typeface="Browallia New" pitchFamily="34" charset="-34"/>
                  <a:cs typeface="Browallia New" pitchFamily="34" charset="-34"/>
                </a:rPr>
                <a:t>เครือข่ายองค์ความรู้ด้านความปลอดภัยอาหาร</a:t>
              </a:r>
              <a:endParaRPr lang="th-TH" sz="2000" b="1" dirty="0">
                <a:solidFill>
                  <a:srgbClr val="663300"/>
                </a:solidFill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6429388" y="4214818"/>
              <a:ext cx="2286016" cy="219600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i="1" dirty="0" smtClean="0">
                  <a:solidFill>
                    <a:schemeClr val="tx1"/>
                  </a:solidFill>
                  <a:latin typeface="Browallia New" pitchFamily="34" charset="-34"/>
                  <a:cs typeface="Browallia New" pitchFamily="34" charset="-34"/>
                </a:rPr>
                <a:t>หน่วยงานด้าน</a:t>
              </a:r>
              <a:endParaRPr lang="en-US" sz="2400" b="1" i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th-TH" sz="2400" b="1" i="1" dirty="0" smtClean="0">
                  <a:solidFill>
                    <a:schemeClr val="tx1"/>
                  </a:solidFill>
                  <a:latin typeface="Browallia New" pitchFamily="34" charset="-34"/>
                  <a:cs typeface="Browallia New" pitchFamily="34" charset="-34"/>
                </a:rPr>
                <a:t>การสื่อสาร</a:t>
              </a:r>
              <a:endParaRPr lang="en-US" sz="2400" b="1" i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th-TH" sz="2400" b="1" i="1" dirty="0" smtClean="0">
                  <a:solidFill>
                    <a:schemeClr val="tx1"/>
                  </a:solidFill>
                  <a:latin typeface="Browallia New" pitchFamily="34" charset="-34"/>
                  <a:cs typeface="Browallia New" pitchFamily="34" charset="-34"/>
                </a:rPr>
                <a:t>และกฎระเบียบ</a:t>
              </a:r>
              <a:endParaRPr lang="th-TH" sz="2400" b="1" i="1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5" name="Oval 13"/>
            <p:cNvSpPr/>
            <p:nvPr/>
          </p:nvSpPr>
          <p:spPr bwMode="auto">
            <a:xfrm>
              <a:off x="3090862" y="4057650"/>
              <a:ext cx="2909897" cy="2443183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GB" b="1">
                <a:solidFill>
                  <a:srgbClr val="FFFFFF"/>
                </a:solidFill>
                <a:latin typeface="Browallia New" pitchFamily="34" charset="-34"/>
                <a:cs typeface="Browallia New" pitchFamily="34" charset="-34"/>
              </a:endParaRPr>
            </a:p>
          </p:txBody>
        </p:sp>
      </p:grpSp>
      <p:cxnSp>
        <p:nvCxnSpPr>
          <p:cNvPr id="15" name="ตัวเชื่อมต่อตรง 14"/>
          <p:cNvCxnSpPr>
            <a:endCxn id="11" idx="0"/>
          </p:cNvCxnSpPr>
          <p:nvPr/>
        </p:nvCxnSpPr>
        <p:spPr>
          <a:xfrm rot="5400000">
            <a:off x="3786182" y="3429000"/>
            <a:ext cx="157163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>
            <a:stCxn id="9" idx="3"/>
          </p:cNvCxnSpPr>
          <p:nvPr/>
        </p:nvCxnSpPr>
        <p:spPr>
          <a:xfrm flipV="1">
            <a:off x="3143240" y="3071810"/>
            <a:ext cx="1428760" cy="4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>
            <a:endCxn id="8" idx="1"/>
          </p:cNvCxnSpPr>
          <p:nvPr/>
        </p:nvCxnSpPr>
        <p:spPr>
          <a:xfrm>
            <a:off x="5572132" y="1928802"/>
            <a:ext cx="857256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1"/>
          <p:cNvCxnSpPr/>
          <p:nvPr/>
        </p:nvCxnSpPr>
        <p:spPr>
          <a:xfrm>
            <a:off x="1571604" y="3786190"/>
            <a:ext cx="600079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>
            <a:endCxn id="10" idx="0"/>
          </p:cNvCxnSpPr>
          <p:nvPr/>
        </p:nvCxnSpPr>
        <p:spPr>
          <a:xfrm rot="5400000">
            <a:off x="1357290" y="4000504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>
            <a:endCxn id="12" idx="0"/>
          </p:cNvCxnSpPr>
          <p:nvPr/>
        </p:nvCxnSpPr>
        <p:spPr>
          <a:xfrm rot="5400000">
            <a:off x="7358082" y="4000504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22960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คณะกรรมการการค้าโลก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วัตถุประสงค์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00108"/>
            <a:ext cx="8291264" cy="545322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th-TH" sz="2800" b="1" i="1" dirty="0" smtClean="0">
                <a:latin typeface="Browallia New" pitchFamily="34" charset="-34"/>
                <a:cs typeface="Browallia New" pitchFamily="34" charset="-34"/>
              </a:rPr>
              <a:t>สำหรับธุรกิจที่กำลังพัฒนาและผู้แทนจำหน่ายรายย่อย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พัฒนาข้อกำหนดด้านความปลอดภัยอาหาร (ทั้งระดับพื้นฐาน และระดับกลาง)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พัฒนาวิธีการและข้อแนะนำเพื่อใช้ปฏิบัติจริง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ผลักดันให้มีการปรับปรุงอย่างต่อเนื่อง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เปิดช่องทางธุรกิจเข้าสู่ตลาดระดับท้องถิ่นหรือระดับโลก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สร้างการยอมรับร่วมกันตลอดห่วงโซ่อุปทาน</a:t>
            </a:r>
          </a:p>
          <a:p>
            <a:pPr>
              <a:spcAft>
                <a:spcPts val="0"/>
              </a:spcAft>
            </a:pPr>
            <a:r>
              <a:rPr lang="th-TH" sz="2600" b="1" i="1" dirty="0" smtClean="0">
                <a:latin typeface="Browallia New" pitchFamily="34" charset="-34"/>
                <a:cs typeface="Browallia New" pitchFamily="34" charset="-34"/>
              </a:rPr>
              <a:t>เครือข่ายความรู้ด้านความปลอดภัยอาหาร </a:t>
            </a:r>
            <a:r>
              <a:rPr lang="en-US" sz="2600" b="1" i="1" dirty="0" smtClean="0">
                <a:latin typeface="Browallia New" pitchFamily="34" charset="-34"/>
                <a:cs typeface="Browallia New" pitchFamily="34" charset="-34"/>
              </a:rPr>
              <a:t>(FSKN)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ความเชี่ยวชาญ (ด้านเทคนิค) ในแต่ละบุคคล  ในแต่ละขั้นตอนของห่วงโซ่อุปทาน</a:t>
            </a: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พัฒนาช่องทางที่จะถ่ายทอดความรู้และดำรงความรู้นั้น</a:t>
            </a:r>
            <a:endParaRPr lang="th-TH" sz="2400" b="1" dirty="0" smtClean="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  <a:p>
            <a:pPr lvl="1">
              <a:spcAft>
                <a:spcPts val="1000"/>
              </a:spcAft>
            </a:pP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สร้าง  </a:t>
            </a:r>
            <a:r>
              <a:rPr lang="en-US" sz="2400" b="1" dirty="0" err="1" smtClean="0">
                <a:latin typeface="Browallia New" pitchFamily="34" charset="-34"/>
                <a:cs typeface="Browallia New" pitchFamily="34" charset="-34"/>
              </a:rPr>
              <a:t>brenchmark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 model</a:t>
            </a: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2400" b="1" dirty="0" smtClean="0">
                <a:latin typeface="Browallia New" pitchFamily="34" charset="-34"/>
                <a:cs typeface="Browallia New" pitchFamily="34" charset="-34"/>
              </a:rPr>
              <a:t> แบบจำลองการฝึกอบรมด้านความปลอดภัยอาหารเปรียบเทียบกับการฝึกอบรมที่มีใช้อยู่ในหน่วยงาน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คณะกรรมการการค้าโลก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ข้อกำหนด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3" name="Group 23"/>
          <p:cNvGrpSpPr>
            <a:grpSpLocks noGrp="1"/>
          </p:cNvGrpSpPr>
          <p:nvPr>
            <p:ph idx="1"/>
          </p:nvPr>
        </p:nvGrpSpPr>
        <p:grpSpPr bwMode="auto">
          <a:xfrm>
            <a:off x="457200" y="1340768"/>
            <a:ext cx="8311952" cy="4956582"/>
            <a:chOff x="45720" y="1466530"/>
            <a:chExt cx="9143147" cy="4286408"/>
          </a:xfrm>
        </p:grpSpPr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45720" y="2910615"/>
              <a:ext cx="9052560" cy="1482694"/>
              <a:chOff x="45720" y="2871634"/>
              <a:chExt cx="9052560" cy="1482694"/>
            </a:xfrm>
          </p:grpSpPr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>
                <a:off x="45720" y="2871634"/>
                <a:ext cx="9052560" cy="1482694"/>
              </a:xfrm>
              <a:prstGeom prst="rect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 w="2857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FF9900"/>
                  </a:buClr>
                  <a:buSzPct val="120000"/>
                  <a:tabLst>
                    <a:tab pos="566738" algn="l"/>
                  </a:tabLst>
                </a:pPr>
                <a:r>
                  <a:rPr lang="en-GB" sz="2800" b="1" dirty="0">
                    <a:latin typeface="Browallia New" pitchFamily="34" charset="-34"/>
                    <a:cs typeface="Browallia New" pitchFamily="34" charset="-34"/>
                  </a:rPr>
                  <a:t> 	</a:t>
                </a:r>
                <a:r>
                  <a:rPr lang="th-TH" sz="2800" b="1" dirty="0" smtClean="0">
                    <a:latin typeface="Browallia New" pitchFamily="34" charset="-34"/>
                    <a:cs typeface="Browallia New" pitchFamily="34" charset="-34"/>
                  </a:rPr>
                  <a:t>ขั้นตอนที่</a:t>
                </a:r>
                <a:r>
                  <a:rPr lang="en-GB" sz="2800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en-GB" sz="2800" b="1" dirty="0">
                    <a:latin typeface="Browallia New" pitchFamily="34" charset="-34"/>
                    <a:cs typeface="Browallia New" pitchFamily="34" charset="-34"/>
                  </a:rPr>
                  <a:t>2:</a:t>
                </a:r>
              </a:p>
              <a:p>
                <a:pPr marL="1146175" lvl="1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ประเมินผู้แทนจำหน่ายให้เป็นไปตามข้อกำหนดระดับกลาง</a:t>
                </a:r>
                <a:endParaRPr lang="en-GB" sz="2400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1146175" lvl="2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มีแบบประเมินตนเองสำหรับผู้แทนจำหน่าย</a:t>
                </a:r>
              </a:p>
              <a:p>
                <a:pPr marL="1146175" lvl="2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ประเมินสภาพใช้ได้</a:t>
                </a:r>
                <a:r>
                  <a:rPr lang="en-US" sz="2400" b="1" dirty="0" smtClean="0">
                    <a:latin typeface="Browallia New" pitchFamily="34" charset="-34"/>
                    <a:cs typeface="Browallia New" pitchFamily="34" charset="-34"/>
                  </a:rPr>
                  <a:t> (validity)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ของรความรู้ระดับกลางทุก </a:t>
                </a:r>
                <a:r>
                  <a:rPr lang="en-GB" sz="2400" b="1" dirty="0" smtClean="0">
                    <a:latin typeface="Browallia New" pitchFamily="34" charset="-34"/>
                    <a:cs typeface="Browallia New" pitchFamily="34" charset="-34"/>
                  </a:rPr>
                  <a:t>12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เดือน</a:t>
                </a:r>
                <a:endParaRPr lang="de-DE" sz="2400" b="1" dirty="0" smtClean="0">
                  <a:latin typeface="Browallia New" pitchFamily="34" charset="-34"/>
                  <a:cs typeface="Browallia New" pitchFamily="34" charset="-34"/>
                </a:endParaRPr>
              </a:p>
            </p:txBody>
          </p:sp>
          <p:sp>
            <p:nvSpPr>
              <p:cNvPr id="13" name="Rectangle 34"/>
              <p:cNvSpPr>
                <a:spLocks noChangeArrowheads="1"/>
              </p:cNvSpPr>
              <p:nvPr/>
            </p:nvSpPr>
            <p:spPr bwMode="auto">
              <a:xfrm>
                <a:off x="239304" y="3193465"/>
                <a:ext cx="260016" cy="899694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4000" b="1" i="1">
                    <a:solidFill>
                      <a:schemeClr val="bg1"/>
                    </a:solidFill>
                    <a:latin typeface="Browallia New" pitchFamily="34" charset="-34"/>
                    <a:cs typeface="Browallia New" pitchFamily="34" charset="-34"/>
                  </a:rPr>
                  <a:t>2</a:t>
                </a:r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57098" y="1466530"/>
              <a:ext cx="9052560" cy="1371600"/>
              <a:chOff x="57098" y="1452252"/>
              <a:chExt cx="9052560" cy="1371600"/>
            </a:xfrm>
          </p:grpSpPr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>
                <a:off x="57098" y="1452252"/>
                <a:ext cx="9052560" cy="1371600"/>
              </a:xfrm>
              <a:prstGeom prst="rect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 w="2857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FF9900"/>
                  </a:buClr>
                  <a:buSzPct val="120000"/>
                  <a:tabLst>
                    <a:tab pos="566738" algn="l"/>
                  </a:tabLst>
                </a:pPr>
                <a:r>
                  <a:rPr lang="en-GB" sz="2800" b="1" dirty="0">
                    <a:latin typeface="Browallia New" pitchFamily="34" charset="-34"/>
                    <a:cs typeface="Browallia New" pitchFamily="34" charset="-34"/>
                  </a:rPr>
                  <a:t>	</a:t>
                </a:r>
                <a:r>
                  <a:rPr lang="th-TH" sz="2800" b="1" dirty="0" smtClean="0">
                    <a:latin typeface="Browallia New" pitchFamily="34" charset="-34"/>
                    <a:cs typeface="Browallia New" pitchFamily="34" charset="-34"/>
                  </a:rPr>
                  <a:t>ขั้นตอนที่ </a:t>
                </a:r>
                <a:r>
                  <a:rPr lang="en-GB" sz="2800" b="1" dirty="0" smtClean="0">
                    <a:latin typeface="Browallia New" pitchFamily="34" charset="-34"/>
                    <a:cs typeface="Browallia New" pitchFamily="34" charset="-34"/>
                  </a:rPr>
                  <a:t>1: </a:t>
                </a:r>
                <a:endParaRPr lang="en-GB" sz="2800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1146175" lvl="2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ประเมินผู้แทนจำหน่ายให้เป็นไปตามข้อกำหนดระดับพื้นฐาน</a:t>
                </a:r>
                <a:endParaRPr lang="en-GB" sz="2400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1146175" lvl="2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มีแบบประเมินตนเองสำหรับผู้แทนจำหน่าย</a:t>
                </a:r>
              </a:p>
              <a:p>
                <a:pPr marL="1146175" lvl="2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tabLst>
                    <a:tab pos="566738" algn="l"/>
                  </a:tabLst>
                </a:pP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ประเมินสภาพใช้ได้</a:t>
                </a:r>
                <a:r>
                  <a:rPr lang="en-US" sz="2400" b="1" dirty="0" smtClean="0">
                    <a:latin typeface="Browallia New" pitchFamily="34" charset="-34"/>
                    <a:cs typeface="Browallia New" pitchFamily="34" charset="-34"/>
                  </a:rPr>
                  <a:t> (validity)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ของความรู้ระดับพื้นฐานทุก </a:t>
                </a:r>
                <a:r>
                  <a:rPr lang="en-GB" sz="2400" b="1" dirty="0" smtClean="0">
                    <a:latin typeface="Browallia New" pitchFamily="34" charset="-34"/>
                    <a:cs typeface="Browallia New" pitchFamily="34" charset="-34"/>
                  </a:rPr>
                  <a:t>12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เดือน</a:t>
                </a:r>
                <a:endParaRPr lang="de-DE" sz="2400" b="1" dirty="0">
                  <a:latin typeface="Browallia New" pitchFamily="34" charset="-34"/>
                  <a:cs typeface="Browallia New" pitchFamily="34" charset="-34"/>
                </a:endParaRPr>
              </a:p>
            </p:txBody>
          </p:sp>
          <p:sp>
            <p:nvSpPr>
              <p:cNvPr id="11" name="Rectangle 32"/>
              <p:cNvSpPr>
                <a:spLocks noChangeArrowheads="1"/>
              </p:cNvSpPr>
              <p:nvPr/>
            </p:nvSpPr>
            <p:spPr bwMode="auto">
              <a:xfrm>
                <a:off x="239304" y="1710831"/>
                <a:ext cx="260016" cy="899693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4000" b="1" i="1">
                    <a:solidFill>
                      <a:schemeClr val="bg1"/>
                    </a:solidFill>
                    <a:latin typeface="Browallia New" pitchFamily="34" charset="-34"/>
                    <a:cs typeface="Browallia New" pitchFamily="34" charset="-34"/>
                  </a:rPr>
                  <a:t>1</a:t>
                </a:r>
              </a:p>
            </p:txBody>
          </p:sp>
        </p:grp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36307" y="4455580"/>
              <a:ext cx="9052560" cy="1297358"/>
              <a:chOff x="136307" y="4655616"/>
              <a:chExt cx="9052560" cy="1297358"/>
            </a:xfrm>
          </p:grpSpPr>
          <p:sp>
            <p:nvSpPr>
              <p:cNvPr id="8" name="Rectangle 14"/>
              <p:cNvSpPr>
                <a:spLocks noChangeArrowheads="1"/>
              </p:cNvSpPr>
              <p:nvPr/>
            </p:nvSpPr>
            <p:spPr bwMode="auto">
              <a:xfrm>
                <a:off x="136307" y="4655616"/>
                <a:ext cx="9052560" cy="1297358"/>
              </a:xfrm>
              <a:prstGeom prst="rect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 w="2857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FF9900"/>
                  </a:buClr>
                  <a:buSzPct val="120000"/>
                  <a:tabLst>
                    <a:tab pos="566738" algn="l"/>
                  </a:tabLst>
                  <a:defRPr/>
                </a:pPr>
                <a:r>
                  <a:rPr lang="en-GB" sz="2800" b="1" dirty="0">
                    <a:latin typeface="Browallia New" pitchFamily="34" charset="-34"/>
                    <a:cs typeface="Browallia New" pitchFamily="34" charset="-34"/>
                  </a:rPr>
                  <a:t> 	</a:t>
                </a:r>
                <a:r>
                  <a:rPr lang="th-TH" sz="2800" b="1" dirty="0" smtClean="0">
                    <a:latin typeface="Browallia New" pitchFamily="34" charset="-34"/>
                    <a:cs typeface="Browallia New" pitchFamily="34" charset="-34"/>
                  </a:rPr>
                  <a:t>ขั้นตอนที่</a:t>
                </a:r>
                <a:r>
                  <a:rPr lang="en-GB" sz="2800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en-GB" sz="2800" b="1" dirty="0">
                    <a:latin typeface="Browallia New" pitchFamily="34" charset="-34"/>
                    <a:cs typeface="Browallia New" pitchFamily="34" charset="-34"/>
                  </a:rPr>
                  <a:t>3:</a:t>
                </a:r>
              </a:p>
              <a:p>
                <a:pPr marL="1146175" lvl="1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ได้รับการรับรองเป็นไปตามหนึ่งในมาตรฐานของ</a:t>
                </a:r>
                <a:r>
                  <a:rPr lang="en-US" sz="2400" b="1" dirty="0" smtClean="0">
                    <a:latin typeface="Browallia New" pitchFamily="34" charset="-34"/>
                    <a:cs typeface="Browallia New" pitchFamily="34" charset="-34"/>
                  </a:rPr>
                  <a:t> GFSI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endParaRPr lang="en-GB" sz="2400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1146175" lvl="1" indent="-231775"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มีเอกสารแนะนำ </a:t>
                </a:r>
                <a:r>
                  <a:rPr lang="en-GB" sz="2400" b="1" dirty="0" smtClean="0">
                    <a:latin typeface="Browallia New" pitchFamily="34" charset="-34"/>
                    <a:cs typeface="Browallia New" pitchFamily="34" charset="-34"/>
                  </a:rPr>
                  <a:t>GFSI </a:t>
                </a:r>
                <a:r>
                  <a:rPr lang="th-TH" sz="2400" b="1" dirty="0" smtClean="0">
                    <a:latin typeface="Browallia New" pitchFamily="34" charset="-34"/>
                    <a:cs typeface="Browallia New" pitchFamily="34" charset="-34"/>
                  </a:rPr>
                  <a:t>และเกณฑ์รับรองซึ่งนำไปปรับใช้ได้</a:t>
                </a:r>
                <a:endParaRPr lang="en-GB" sz="2400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lvl="1">
                  <a:buClr>
                    <a:srgbClr val="FF9900"/>
                  </a:buClr>
                  <a:buSzPct val="120000"/>
                  <a:defRPr/>
                </a:pPr>
                <a:r>
                  <a:rPr lang="en-GB" sz="2400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</a:p>
            </p:txBody>
          </p:sp>
          <p:sp>
            <p:nvSpPr>
              <p:cNvPr id="9" name="Rectangle 35"/>
              <p:cNvSpPr>
                <a:spLocks noChangeArrowheads="1"/>
              </p:cNvSpPr>
              <p:nvPr/>
            </p:nvSpPr>
            <p:spPr bwMode="auto">
              <a:xfrm>
                <a:off x="239304" y="4939818"/>
                <a:ext cx="260016" cy="899694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4000" b="1" i="1">
                    <a:solidFill>
                      <a:schemeClr val="bg1"/>
                    </a:solidFill>
                    <a:latin typeface="Browallia New" pitchFamily="34" charset="-34"/>
                    <a:cs typeface="Browallia New" pitchFamily="34" charset="-34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200" b="1" dirty="0" smtClean="0">
                <a:latin typeface="Browallia New" pitchFamily="34" charset="-34"/>
                <a:cs typeface="Browallia New" pitchFamily="34" charset="-34"/>
              </a:rPr>
              <a:t>ข้อกำหนด</a:t>
            </a:r>
            <a:r>
              <a:rPr lang="en-US" sz="3200" b="1" dirty="0" smtClean="0">
                <a:latin typeface="Browallia New" pitchFamily="34" charset="-34"/>
                <a:cs typeface="Browallia New" pitchFamily="34" charset="-34"/>
              </a:rPr>
              <a:t> :</a:t>
            </a:r>
            <a:r>
              <a:rPr lang="th-TH" sz="3200" b="1" dirty="0" smtClean="0">
                <a:latin typeface="Browallia New" pitchFamily="34" charset="-34"/>
                <a:cs typeface="Browallia New" pitchFamily="34" charset="-34"/>
              </a:rPr>
              <a:t> ระดับพื้นฐาน</a:t>
            </a:r>
            <a:br>
              <a:rPr lang="th-TH" sz="32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3200" b="1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3200" b="1" dirty="0" smtClean="0">
                <a:latin typeface="Browallia New" pitchFamily="34" charset="-34"/>
                <a:cs typeface="Browallia New" pitchFamily="34" charset="-34"/>
              </a:rPr>
              <a:t>30%</a:t>
            </a:r>
            <a:r>
              <a:rPr lang="th-TH" sz="3200" b="1" dirty="0" smtClean="0">
                <a:latin typeface="Browallia New" pitchFamily="34" charset="-34"/>
                <a:cs typeface="Browallia New" pitchFamily="34" charset="-34"/>
              </a:rPr>
              <a:t> ของหัวข้อที่เอกสารของ </a:t>
            </a:r>
            <a:r>
              <a:rPr lang="en-US" sz="3200" b="1" dirty="0" smtClean="0">
                <a:latin typeface="Browallia New" pitchFamily="34" charset="-34"/>
                <a:cs typeface="Browallia New" pitchFamily="34" charset="-34"/>
              </a:rPr>
              <a:t>GFSI</a:t>
            </a:r>
            <a:r>
              <a:rPr lang="th-TH" sz="3200" b="1" dirty="0" smtClean="0">
                <a:latin typeface="Browallia New" pitchFamily="34" charset="-34"/>
                <a:cs typeface="Browallia New" pitchFamily="34" charset="-34"/>
              </a:rPr>
              <a:t> แนะนำไว้)</a:t>
            </a:r>
            <a:endParaRPr lang="th-TH" sz="3200" b="1" dirty="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3" name="Content Placeholder 4"/>
          <p:cNvGrpSpPr>
            <a:grpSpLocks noGrp="1"/>
          </p:cNvGrpSpPr>
          <p:nvPr>
            <p:ph idx="1"/>
          </p:nvPr>
        </p:nvGrpSpPr>
        <p:grpSpPr bwMode="auto">
          <a:xfrm>
            <a:off x="457200" y="1071547"/>
            <a:ext cx="8229600" cy="5357849"/>
            <a:chOff x="457200" y="1079133"/>
            <a:chExt cx="8158186" cy="5073401"/>
          </a:xfrm>
        </p:grpSpPr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457200" y="1079133"/>
              <a:ext cx="7315200" cy="5073401"/>
              <a:chOff x="457200" y="1079133"/>
              <a:chExt cx="7315200" cy="5073401"/>
            </a:xfrm>
          </p:grpSpPr>
          <p:sp>
            <p:nvSpPr>
              <p:cNvPr id="7" name="Rectangle 17"/>
              <p:cNvSpPr>
                <a:spLocks noChangeArrowheads="1"/>
              </p:cNvSpPr>
              <p:nvPr/>
            </p:nvSpPr>
            <p:spPr bwMode="auto">
              <a:xfrm>
                <a:off x="457200" y="1079133"/>
                <a:ext cx="7315200" cy="1555842"/>
              </a:xfrm>
              <a:prstGeom prst="rect">
                <a:avLst/>
              </a:prstGeom>
              <a:gradFill rotWithShape="1">
                <a:gsLst>
                  <a:gs pos="0">
                    <a:srgbClr val="99CCFF"/>
                  </a:gs>
                  <a:gs pos="100000">
                    <a:srgbClr val="FFFFFF"/>
                  </a:gs>
                </a:gsLst>
                <a:lin ang="0" scaled="1"/>
              </a:gradFill>
              <a:ln w="28575">
                <a:solidFill>
                  <a:srgbClr val="1B1B8E"/>
                </a:solidFill>
                <a:miter lim="800000"/>
                <a:headEnd/>
                <a:tailEnd/>
              </a:ln>
            </p:spPr>
            <p:txBody>
              <a:bodyPr wrap="none" numCol="2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defRPr/>
                </a:pP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กลุ่ม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A: 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ระบบความปลอดภัยอาหาร (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Food Safety Systems</a:t>
                </a:r>
                <a:r>
                  <a:rPr lang="en-US" b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คุณลักษณะเฉพาะ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Specifications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การตามสอบย้อนกลับ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Traceability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การจัดการอุบัติการณ์ </a:t>
                </a:r>
                <a:r>
                  <a:rPr lang="en-US" b="1" i="1" dirty="0" smtClean="0">
                    <a:latin typeface="Browallia New" pitchFamily="34" charset="-34"/>
                    <a:cs typeface="Browallia New" pitchFamily="34" charset="-34"/>
                  </a:rPr>
                  <a:t>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Incident Management)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การควบคุมผลิตภัณฑ์ที่ไม่เป็นไปตามกำหนด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Control of Non-conforming Product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มาตรการการแก้ไข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Corrective Actions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de-DE" b="1" i="1" dirty="0" smtClean="0">
                  <a:latin typeface="Browallia New" pitchFamily="34" charset="-34"/>
                  <a:cs typeface="Browallia New" pitchFamily="34" charset="-34"/>
                </a:endParaRPr>
              </a:p>
            </p:txBody>
          </p:sp>
          <p:sp>
            <p:nvSpPr>
              <p:cNvPr id="8" name="Rectangle 18"/>
              <p:cNvSpPr>
                <a:spLocks noChangeArrowheads="1"/>
              </p:cNvSpPr>
              <p:nvPr/>
            </p:nvSpPr>
            <p:spPr bwMode="auto">
              <a:xfrm>
                <a:off x="457200" y="2702621"/>
                <a:ext cx="7315200" cy="1894071"/>
              </a:xfrm>
              <a:prstGeom prst="rect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FFFFFF"/>
                  </a:gs>
                </a:gsLst>
                <a:lin ang="0" scaled="1"/>
              </a:gradFill>
              <a:ln w="28575">
                <a:solidFill>
                  <a:srgbClr val="1B1B8E"/>
                </a:solidFill>
                <a:miter lim="800000"/>
                <a:headEnd/>
                <a:tailEnd/>
              </a:ln>
            </p:spPr>
            <p:txBody>
              <a:bodyPr wrap="none" numCol="2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defRPr/>
                </a:pP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กลุ่ม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B: 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การปฏิบัติการผลิตที่ดี (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Good </a:t>
                </a: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Manufacturing 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Practices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สุขอนามัยส่วนบุคคล             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Personal Hygiene 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r>
                  <a:rPr lang="en-GB" b="1" i="1" dirty="0">
                    <a:latin typeface="Browallia New" pitchFamily="34" charset="-34"/>
                    <a:cs typeface="Browallia New" pitchFamily="34" charset="-34"/>
                  </a:rPr>
                  <a:t>	</a:t>
                </a: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โรงงานและสภาพแวดล้อม        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Facility Environment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การควบคุมแมลงและสัตว์อื่น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Pest Control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การควบคุมการปนเปื้อนสู่ผลิตภัณฑ์   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Product Contamination Control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การทำความสะอาดและการฆ่าเชื้อ   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Cleaning and Hygiene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2286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  <a:defRPr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คุณภาพน้ำ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Water Quality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de-DE" b="1" i="1" dirty="0" smtClean="0">
                  <a:latin typeface="Browallia New" pitchFamily="34" charset="-34"/>
                  <a:cs typeface="Browallia New" pitchFamily="34" charset="-34"/>
                </a:endParaRPr>
              </a:p>
            </p:txBody>
          </p:sp>
          <p:sp>
            <p:nvSpPr>
              <p:cNvPr id="9" name="Rectangle 19"/>
              <p:cNvSpPr>
                <a:spLocks noChangeArrowheads="1"/>
              </p:cNvSpPr>
              <p:nvPr/>
            </p:nvSpPr>
            <p:spPr bwMode="auto">
              <a:xfrm>
                <a:off x="457200" y="4689495"/>
                <a:ext cx="7315200" cy="1463039"/>
              </a:xfrm>
              <a:prstGeom prst="rect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FFFFFF"/>
                  </a:gs>
                </a:gsLst>
                <a:lin ang="0" scaled="1"/>
              </a:gradFill>
              <a:ln w="28575">
                <a:solidFill>
                  <a:srgbClr val="1B1B8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</a:pP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กลุ่ม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 </a:t>
                </a: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C: 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การควบคุมอันตรายในอาหาร (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Control </a:t>
                </a:r>
                <a:r>
                  <a:rPr lang="en-GB" b="1" dirty="0">
                    <a:latin typeface="Browallia New" pitchFamily="34" charset="-34"/>
                    <a:cs typeface="Browallia New" pitchFamily="34" charset="-34"/>
                  </a:rPr>
                  <a:t>of Food </a:t>
                </a:r>
                <a:r>
                  <a:rPr lang="en-GB" b="1" dirty="0" smtClean="0">
                    <a:latin typeface="Browallia New" pitchFamily="34" charset="-34"/>
                    <a:cs typeface="Browallia New" pitchFamily="34" charset="-34"/>
                  </a:rPr>
                  <a:t>Hazards</a:t>
                </a:r>
                <a:r>
                  <a:rPr lang="th-TH" b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การควบคุมอันตรายทั่วไปในอาหาร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Control of Food Hazards General 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r>
                  <a:rPr lang="en-GB" b="1" i="1" dirty="0">
                    <a:latin typeface="Browallia New" pitchFamily="34" charset="-34"/>
                    <a:cs typeface="Browallia New" pitchFamily="34" charset="-34"/>
                  </a:rPr>
                  <a:t>	</a:t>
                </a: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การควบคุมอันตรายจำเพาะในอาหาร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Control of Food Hazards Specific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en-GB" b="1" i="1" dirty="0">
                  <a:latin typeface="Browallia New" pitchFamily="34" charset="-34"/>
                  <a:cs typeface="Browallia New" pitchFamily="34" charset="-34"/>
                </a:endParaRPr>
              </a:p>
              <a:p>
                <a:pPr marL="685800" lvl="1" indent="-228600" eaLnBrk="0" hangingPunct="0">
                  <a:spcBef>
                    <a:spcPct val="20000"/>
                  </a:spcBef>
                  <a:buClr>
                    <a:srgbClr val="FF9900"/>
                  </a:buClr>
                  <a:buSzPct val="120000"/>
                  <a:buFont typeface="Wingdings" pitchFamily="2" charset="2"/>
                  <a:buChar char="§"/>
                </a:pP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การควบคุมสารก่อภูมิแพ้ในอาหาร (</a:t>
                </a:r>
                <a:r>
                  <a:rPr lang="en-GB" b="1" i="1" dirty="0" smtClean="0">
                    <a:latin typeface="Browallia New" pitchFamily="34" charset="-34"/>
                    <a:cs typeface="Browallia New" pitchFamily="34" charset="-34"/>
                  </a:rPr>
                  <a:t>Control of Food Allergens</a:t>
                </a:r>
                <a:r>
                  <a:rPr lang="th-TH" b="1" i="1" dirty="0" smtClean="0">
                    <a:latin typeface="Browallia New" pitchFamily="34" charset="-34"/>
                    <a:cs typeface="Browallia New" pitchFamily="34" charset="-34"/>
                  </a:rPr>
                  <a:t>)</a:t>
                </a:r>
                <a:endParaRPr lang="de-DE" b="1" i="1" dirty="0" smtClean="0">
                  <a:latin typeface="Browallia New" pitchFamily="34" charset="-34"/>
                  <a:cs typeface="Browallia New" pitchFamily="34" charset="-34"/>
                </a:endParaRPr>
              </a:p>
            </p:txBody>
          </p:sp>
        </p:grp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7929242" y="1215941"/>
              <a:ext cx="686144" cy="479978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B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A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S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 I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C</a:t>
              </a:r>
            </a:p>
            <a:p>
              <a:pPr algn="ctr"/>
              <a:endParaRPr lang="de-DE" b="1">
                <a:latin typeface="Browallia New" pitchFamily="34" charset="-34"/>
                <a:cs typeface="Browallia New" pitchFamily="34" charset="-34"/>
              </a:endParaRP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L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E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V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E</a:t>
              </a:r>
            </a:p>
            <a:p>
              <a:pPr algn="ctr"/>
              <a:r>
                <a:rPr lang="de-DE" b="1">
                  <a:latin typeface="Browallia New" pitchFamily="34" charset="-34"/>
                  <a:cs typeface="Browallia New" pitchFamily="34" charset="-34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48586"/>
            <a:ext cx="8229600" cy="822960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เครือข่ายองค์ความรู้ด้านความปลอดภัยอาหาร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พัฒนาขีดความสามารถของบุคลากรด้านความปลอดภัยอาหาร  ทุกระดับ  และทุกภาคส่วน  ของห่วงโซ่อุปทานอาหารให้เป็นที่ยอมรับในระดับนานาชาติ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พัฒนาการให้ความรู้และการฝึกอบรมที่มี</a:t>
            </a:r>
            <a:r>
              <a:rPr lang="th-TH" b="1" u="sng" dirty="0" smtClean="0">
                <a:latin typeface="Browallia New" pitchFamily="34" charset="-34"/>
                <a:cs typeface="Browallia New" pitchFamily="34" charset="-34"/>
              </a:rPr>
              <a:t>คุณภาพสูงและต้นทุนต่ำ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เพื่อให้บุคลากรบรรลุตามขีดความสามารถตามที่กำหนด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ส่งเสริมการถ่ายทอดองค์ความรู้ภายในกลุ่มความปลอดภัยอาหาร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เป้าหมายของ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 FSKN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ผสมผสานกรอบการฝึกอบรมด้านความปลอดภัยอาหารเชิงเทคนิคที่มีอยู่โดยผ่านการพัฒนาขีดความสามารถของผู้เชี่ยวชาญด้านความปลอดภัยอาหาร   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เป็นที่ยอมรับของผู้มีส่วนได้ส่วนเสียในระดับนานาชาติ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พัฒนาและสร้างโปรแกรมสากลด้านความปลอดภัยอาหารระดับมืออาชีพ   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global professional </a:t>
            </a:r>
            <a:r>
              <a:rPr lang="en-US" b="1" dirty="0" err="1" smtClean="0">
                <a:latin typeface="Browallia New" pitchFamily="34" charset="-34"/>
                <a:cs typeface="Browallia New" pitchFamily="34" charset="-34"/>
              </a:rPr>
              <a:t>programme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  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(“toolkit”)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   ซึ่งใช้ได้กับทุกสายงานที่เกี่ยวข้องตลอดห่วงโซ่การผลิตอาหาร 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22960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ขีดความสามารถของ</a:t>
            </a:r>
            <a:br>
              <a:rPr lang="th-TH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ผู้จัดการด้านความปลอดภัยอาหาร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525254"/>
            <a:ext cx="8229600" cy="5072098"/>
          </a:xfrm>
        </p:spPr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กำหนดเกณฑ์ขีดความสามารถของ 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“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ผู้จัดการด้านความปลอดภัยอาหาร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” (food safety managers)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ทั้งในธุรกิจรายย่อย และ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/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หรือธุรกิจที่มีการพัฒนาน้อย โดยเฉพาะเมื่อเปรียบเทียบกับประเทศที่กำลังพัฒนาด้วยกัน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คำจำกัดความของขีดความสามารถ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“ขีดความสามารถ” (</a:t>
            </a:r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competency)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 หมายถึง ข้อกำหนดและการกระทำของแต่ละบุคคลที่ต้องปฏิบัติต่องานจำเพาะได้อย่างเหมาะสม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ขีดความสามารถ  เป็นการผสมผสานร่วมกันขององค์ความรู้  ทักษะ และการกระทำเข้าด้วยกัน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62&quot;&gt;&lt;property id=&quot;20148&quot; value=&quot;5&quot;/&gt;&lt;property id=&quot;20300&quot; value=&quot;Slide 18 - &amp;quot;License to Reuse&amp;quot;&quot;/&gt;&lt;property id=&quot;20307&quot; value=&quot;259&quot;/&gt;&lt;/object&gt;&lt;object type=&quot;3&quot; unique_id=&quot;10260&quot;&gt;&lt;property id=&quot;20148&quot; value=&quot;5&quot;/&gt;&lt;property id=&quot;20300&quot; value=&quot;Slide 1 - &amp;quot;Water Quality &amp;quot;&quot;/&gt;&lt;property id=&quot;20307&quot; value=&quot;260&quot;/&gt;&lt;/object&gt;&lt;object type=&quot;3&quot; unique_id=&quot;10261&quot;&gt;&lt;property id=&quot;20148&quot; value=&quot;5&quot;/&gt;&lt;property id=&quot;20300&quot; value=&quot;Slide 2 - &amp;quot;GFSI Basic Level&amp;quot;&quot;/&gt;&lt;property id=&quot;20307&quot; value=&quot;261&quot;/&gt;&lt;/object&gt;&lt;object type=&quot;3&quot; unique_id=&quot;10262&quot;&gt;&lt;property id=&quot;20148&quot; value=&quot;5&quot;/&gt;&lt;property id=&quot;20300&quot; value=&quot;Slide 3 - &amp;quot;Outline of Presentation&amp;quot;&quot;/&gt;&lt;property id=&quot;20307&quot; value=&quot;262&quot;/&gt;&lt;/object&gt;&lt;object type=&quot;3&quot; unique_id=&quot;10263&quot;&gt;&lt;property id=&quot;20148&quot; value=&quot;5&quot;/&gt;&lt;property id=&quot;20300&quot; value=&quot;Slide 4 - &amp;quot;The Importance of Water Quality&amp;quot;&quot;/&gt;&lt;property id=&quot;20307&quot; value=&quot;263&quot;/&gt;&lt;/object&gt;&lt;object type=&quot;3&quot; unique_id=&quot;10264&quot;&gt;&lt;property id=&quot;20148&quot; value=&quot;5&quot;/&gt;&lt;property id=&quot;20300&quot; value=&quot;Slide 5 - &amp;quot;Legal Requirements&amp;quot;&quot;/&gt;&lt;property id=&quot;20307&quot; value=&quot;264&quot;/&gt;&lt;/object&gt;&lt;object type=&quot;3&quot; unique_id=&quot;10265&quot;&gt;&lt;property id=&quot;20148&quot; value=&quot;5&quot;/&gt;&lt;property id=&quot;20300&quot; value=&quot;Slide 6 - &amp;quot;Codex Requirements – Facilities&amp;quot;&quot;/&gt;&lt;property id=&quot;20307&quot; value=&quot;265&quot;/&gt;&lt;/object&gt;&lt;object type=&quot;3&quot; unique_id=&quot;10266&quot;&gt;&lt;property id=&quot;20148&quot; value=&quot;5&quot;/&gt;&lt;property id=&quot;20300&quot; value=&quot;Slide 7 - &amp;quot;Codex Requirements – Facilities&amp;quot;&quot;/&gt;&lt;property id=&quot;20307&quot; value=&quot;266&quot;/&gt;&lt;/object&gt;&lt;object type=&quot;3&quot; unique_id=&quot;10267&quot;&gt;&lt;property id=&quot;20148&quot; value=&quot;5&quot;/&gt;&lt;property id=&quot;20300&quot; value=&quot;Slide 8 - &amp;quot;Codex Requirements – Water in Contact with Food&amp;quot;&quot;/&gt;&lt;property id=&quot;20307&quot; value=&quot;267&quot;/&gt;&lt;/object&gt;&lt;object type=&quot;3&quot; unique_id=&quot;10268&quot;&gt;&lt;property id=&quot;20148&quot; value=&quot;5&quot;/&gt;&lt;property id=&quot;20300&quot; value=&quot;Slide 9 - &amp;quot;Codex Requirements – Water in Contact with Food&amp;quot;&quot;/&gt;&lt;property id=&quot;20307&quot; value=&quot;268&quot;/&gt;&lt;/object&gt;&lt;object type=&quot;3&quot; unique_id=&quot;10269&quot;&gt;&lt;property id=&quot;20148&quot; value=&quot;5&quot;/&gt;&lt;property id=&quot;20300&quot; value=&quot;Slide 10 - &amp;quot;Codex Requirements&amp;quot;&quot;/&gt;&lt;property id=&quot;20307&quot; value=&quot;269&quot;/&gt;&lt;/object&gt;&lt;object type=&quot;3&quot; unique_id=&quot;10270&quot;&gt;&lt;property id=&quot;20148&quot; value=&quot;5&quot;/&gt;&lt;property id=&quot;20300&quot; value=&quot;Slide 11 - &amp;quot;Proper Construction of Wells and Plumbing Systems &amp;quot;&quot;/&gt;&lt;property id=&quot;20307&quot; value=&quot;270&quot;/&gt;&lt;/object&gt;&lt;object type=&quot;3&quot; unique_id=&quot;10271&quot;&gt;&lt;property id=&quot;20148&quot; value=&quot;5&quot;/&gt;&lt;property id=&quot;20300&quot; value=&quot;Slide 12 - &amp;quot;Facility Requirements&amp;quot;&quot;/&gt;&lt;property id=&quot;20307&quot; value=&quot;271&quot;/&gt;&lt;/object&gt;&lt;object type=&quot;3&quot; unique_id=&quot;10272&quot;&gt;&lt;property id=&quot;20148&quot; value=&quot;5&quot;/&gt;&lt;property id=&quot;20300&quot; value=&quot;Slide 13 - &amp;quot;On-Site Water Treatment&amp;quot;&quot;/&gt;&lt;property id=&quot;20307&quot; value=&quot;272&quot;/&gt;&lt;/object&gt;&lt;object type=&quot;3&quot; unique_id=&quot;10273&quot;&gt;&lt;property id=&quot;20148&quot; value=&quot;5&quot;/&gt;&lt;property id=&quot;20300&quot; value=&quot;Slide 14 - &amp;quot;Facility Requirements&amp;quot;&quot;/&gt;&lt;property id=&quot;20307&quot; value=&quot;273&quot;/&gt;&lt;/object&gt;&lt;object type=&quot;3&quot; unique_id=&quot;10274&quot;&gt;&lt;property id=&quot;20148&quot; value=&quot;5&quot;/&gt;&lt;property id=&quot;20300&quot; value=&quot;Slide 15 - &amp;quot;Cross Connections and Backflow&amp;quot;&quot;/&gt;&lt;property id=&quot;20307&quot; value=&quot;274&quot;/&gt;&lt;/object&gt;&lt;object type=&quot;3&quot; unique_id=&quot;10275&quot;&gt;&lt;property id=&quot;20148&quot; value=&quot;5&quot;/&gt;&lt;property id=&quot;20300&quot; value=&quot;Slide 16 - &amp;quot;Management&amp;quot;&quot;/&gt;&lt;property id=&quot;20307&quot; value=&quot;275&quot;/&gt;&lt;/object&gt;&lt;object type=&quot;3&quot; unique_id=&quot;10276&quot;&gt;&lt;property id=&quot;20148&quot; value=&quot;5&quot;/&gt;&lt;property id=&quot;20300&quot; value=&quot;Slide 17 - &amp;quot;Questions?&amp;quot;&quot;/&gt;&lt;property id=&quot;20307&quot; value=&quot;276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กำหนดเอง 1">
      <a:majorFont>
        <a:latin typeface="Calibri"/>
        <a:ea typeface=""/>
        <a:cs typeface="Angsana New"/>
      </a:majorFont>
      <a:minorFont>
        <a:latin typeface="Angsana New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869</Words>
  <Application>Microsoft Office PowerPoint</Application>
  <PresentationFormat>On-screen Show (4:3)</PresentationFormat>
  <Paragraphs>123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บทนำ  FSKN : หลักสูตรและการดำเนินการ</vt:lpstr>
      <vt:lpstr>ตลาดการค้าโลกและ FSKN</vt:lpstr>
      <vt:lpstr>คณะกรรมการการค้าโลก: วัตถุประสงค์</vt:lpstr>
      <vt:lpstr>คณะกรรมการการค้าโลก: ข้อกำหนด</vt:lpstr>
      <vt:lpstr>ข้อกำหนด : ระดับพื้นฐาน (30% ของหัวข้อที่เอกสารของ GFSI แนะนำไว้)</vt:lpstr>
      <vt:lpstr>เครือข่ายองค์ความรู้ด้านความปลอดภัยอาหาร</vt:lpstr>
      <vt:lpstr>เป้าหมายของ FSKN</vt:lpstr>
      <vt:lpstr>ขีดความสามารถของ ผู้จัดการด้านความปลอดภัยอาหาร</vt:lpstr>
      <vt:lpstr>คำจำกัดความของขีดความสามารถ</vt:lpstr>
      <vt:lpstr>องค์ประกอบขีดความสามารถ FSKN  (FSKN Competency Matrix)</vt:lpstr>
      <vt:lpstr>FSKN Modules</vt:lpstr>
      <vt:lpstr>คำถาม?</vt:lpstr>
      <vt:lpstr>การขออนุญาตเพื่อเผยแพร่ซ้ำ</vt:lpstr>
      <vt:lpstr>License to Reuse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Corporate Edition</cp:lastModifiedBy>
  <cp:revision>93</cp:revision>
  <dcterms:created xsi:type="dcterms:W3CDTF">2009-10-15T16:34:14Z</dcterms:created>
  <dcterms:modified xsi:type="dcterms:W3CDTF">2012-07-03T06:46:08Z</dcterms:modified>
</cp:coreProperties>
</file>